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sldIdLst>
    <p:sldId id="257" r:id="rId2"/>
    <p:sldId id="258" r:id="rId3"/>
    <p:sldId id="259" r:id="rId4"/>
    <p:sldId id="272" r:id="rId5"/>
    <p:sldId id="261" r:id="rId6"/>
    <p:sldId id="284" r:id="rId7"/>
    <p:sldId id="323" r:id="rId8"/>
    <p:sldId id="319" r:id="rId9"/>
    <p:sldId id="321" r:id="rId10"/>
    <p:sldId id="325" r:id="rId11"/>
    <p:sldId id="326" r:id="rId12"/>
    <p:sldId id="367" r:id="rId13"/>
    <p:sldId id="376" r:id="rId14"/>
    <p:sldId id="377" r:id="rId15"/>
    <p:sldId id="310" r:id="rId16"/>
    <p:sldId id="289" r:id="rId17"/>
    <p:sldId id="360" r:id="rId18"/>
    <p:sldId id="327" r:id="rId19"/>
    <p:sldId id="316" r:id="rId20"/>
    <p:sldId id="328" r:id="rId21"/>
    <p:sldId id="330" r:id="rId22"/>
    <p:sldId id="362" r:id="rId23"/>
    <p:sldId id="281" r:id="rId24"/>
    <p:sldId id="275" r:id="rId25"/>
    <p:sldId id="286" r:id="rId26"/>
    <p:sldId id="293" r:id="rId27"/>
    <p:sldId id="294" r:id="rId28"/>
    <p:sldId id="332" r:id="rId29"/>
    <p:sldId id="364" r:id="rId30"/>
    <p:sldId id="277" r:id="rId31"/>
    <p:sldId id="365" r:id="rId32"/>
    <p:sldId id="366" r:id="rId33"/>
    <p:sldId id="383" r:id="rId34"/>
    <p:sldId id="270" r:id="rId35"/>
    <p:sldId id="338" r:id="rId36"/>
    <p:sldId id="339" r:id="rId37"/>
    <p:sldId id="265" r:id="rId38"/>
    <p:sldId id="337" r:id="rId39"/>
    <p:sldId id="340" r:id="rId40"/>
    <p:sldId id="311" r:id="rId41"/>
    <p:sldId id="300" r:id="rId42"/>
    <p:sldId id="380" r:id="rId43"/>
    <p:sldId id="356" r:id="rId44"/>
    <p:sldId id="369" r:id="rId45"/>
    <p:sldId id="372" r:id="rId46"/>
    <p:sldId id="373" r:id="rId47"/>
    <p:sldId id="263" r:id="rId48"/>
    <p:sldId id="370" r:id="rId49"/>
    <p:sldId id="333" r:id="rId50"/>
    <p:sldId id="368" r:id="rId51"/>
    <p:sldId id="334" r:id="rId52"/>
    <p:sldId id="375" r:id="rId53"/>
    <p:sldId id="267" r:id="rId54"/>
    <p:sldId id="269" r:id="rId55"/>
    <p:sldId id="304" r:id="rId56"/>
    <p:sldId id="266" r:id="rId57"/>
    <p:sldId id="295" r:id="rId58"/>
    <p:sldId id="256" r:id="rId59"/>
    <p:sldId id="336" r:id="rId60"/>
    <p:sldId id="345" r:id="rId61"/>
    <p:sldId id="283" r:id="rId62"/>
    <p:sldId id="329" r:id="rId63"/>
    <p:sldId id="359" r:id="rId64"/>
    <p:sldId id="379" r:id="rId65"/>
    <p:sldId id="361" r:id="rId66"/>
    <p:sldId id="307" r:id="rId67"/>
    <p:sldId id="371" r:id="rId68"/>
    <p:sldId id="374" r:id="rId69"/>
    <p:sldId id="352" r:id="rId70"/>
    <p:sldId id="335" r:id="rId71"/>
    <p:sldId id="353" r:id="rId7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68" d="100"/>
          <a:sy n="68" d="100"/>
        </p:scale>
        <p:origin x="-2216" y="-984"/>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39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notesMaster" Target="notesMasters/notesMaster1.xml"/><Relationship Id="rId74" Type="http://schemas.openxmlformats.org/officeDocument/2006/relationships/printerSettings" Target="printerSettings/printerSettings1.bin"/><Relationship Id="rId75" Type="http://schemas.openxmlformats.org/officeDocument/2006/relationships/presProps" Target="presProps.xml"/><Relationship Id="rId76" Type="http://schemas.openxmlformats.org/officeDocument/2006/relationships/viewProps" Target="viewProps.xml"/><Relationship Id="rId77" Type="http://schemas.openxmlformats.org/officeDocument/2006/relationships/theme" Target="theme/theme1.xml"/><Relationship Id="rId78"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79E0C6-7EB8-E140-A84F-0ECD8DECD840}" type="datetimeFigureOut">
              <a:rPr lang="en-US" smtClean="0"/>
              <a:t>7/28/17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2A11AD-D27D-5A42-B662-BF44AED1239F}" type="slidenum">
              <a:rPr lang="en-US" smtClean="0"/>
              <a:t>‹#›</a:t>
            </a:fld>
            <a:endParaRPr lang="en-US"/>
          </a:p>
        </p:txBody>
      </p:sp>
    </p:spTree>
    <p:extLst>
      <p:ext uri="{BB962C8B-B14F-4D97-AF65-F5344CB8AC3E}">
        <p14:creationId xmlns:p14="http://schemas.microsoft.com/office/powerpoint/2010/main" val="22493021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mTOR</a:t>
            </a:r>
            <a:r>
              <a:rPr lang="en-US" dirty="0" smtClean="0"/>
              <a:t>/PI3K/</a:t>
            </a:r>
            <a:r>
              <a:rPr lang="en-US" dirty="0" err="1" smtClean="0"/>
              <a:t>Akt</a:t>
            </a:r>
            <a:r>
              <a:rPr lang="en-US" baseline="0" dirty="0" smtClean="0"/>
              <a:t> are intracellular </a:t>
            </a:r>
            <a:r>
              <a:rPr lang="en-US" baseline="0" dirty="0" err="1" smtClean="0"/>
              <a:t>signalling</a:t>
            </a:r>
            <a:r>
              <a:rPr lang="en-US" baseline="0" dirty="0" smtClean="0"/>
              <a:t> pathways that regulate the cell cycle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HIF</a:t>
            </a:r>
            <a:r>
              <a:rPr lang="en-US" baseline="0" dirty="0" smtClean="0"/>
              <a:t> </a:t>
            </a:r>
            <a:r>
              <a:rPr lang="mr-IN" baseline="0" dirty="0" smtClean="0"/>
              <a:t>–</a:t>
            </a:r>
            <a:r>
              <a:rPr lang="en-US" baseline="0" dirty="0" smtClean="0"/>
              <a:t> Hypoxia induced factor</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5' AMP-activated protein kinase or AMPK or 5' adenosine monophosphate-activated protein kinase is an enzyme (EC 2.7.11.31) that plays a role in cellular energy homeostasis.</a:t>
            </a:r>
          </a:p>
        </p:txBody>
      </p:sp>
      <p:sp>
        <p:nvSpPr>
          <p:cNvPr id="4" name="Slide Number Placeholder 3"/>
          <p:cNvSpPr>
            <a:spLocks noGrp="1"/>
          </p:cNvSpPr>
          <p:nvPr>
            <p:ph type="sldNum" sz="quarter" idx="10"/>
          </p:nvPr>
        </p:nvSpPr>
        <p:spPr/>
        <p:txBody>
          <a:bodyPr/>
          <a:lstStyle/>
          <a:p>
            <a:fld id="{6D2A11AD-D27D-5A42-B662-BF44AED1239F}" type="slidenum">
              <a:rPr lang="en-US" smtClean="0"/>
              <a:t>5</a:t>
            </a:fld>
            <a:endParaRPr lang="en-US"/>
          </a:p>
        </p:txBody>
      </p:sp>
    </p:spTree>
    <p:extLst>
      <p:ext uri="{BB962C8B-B14F-4D97-AF65-F5344CB8AC3E}">
        <p14:creationId xmlns:p14="http://schemas.microsoft.com/office/powerpoint/2010/main" val="32941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Endocrine disruptors tied to 300billion in annual healthcare costs</a:t>
            </a:r>
          </a:p>
          <a:p>
            <a:r>
              <a:rPr lang="en-US" dirty="0" err="1" smtClean="0"/>
              <a:t>Organophophate</a:t>
            </a:r>
            <a:r>
              <a:rPr lang="en-US" baseline="0" dirty="0" smtClean="0"/>
              <a:t> disruptors; glyphosate; BPA; </a:t>
            </a:r>
            <a:r>
              <a:rPr lang="en-US" baseline="0" dirty="0" err="1" smtClean="0"/>
              <a:t>pthalates</a:t>
            </a:r>
            <a:r>
              <a:rPr lang="en-US" baseline="0" dirty="0" smtClean="0"/>
              <a:t>; PTFO flame retardants</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6</a:t>
            </a:fld>
            <a:endParaRPr lang="en-US"/>
          </a:p>
        </p:txBody>
      </p:sp>
    </p:spTree>
    <p:extLst>
      <p:ext uri="{BB962C8B-B14F-4D97-AF65-F5344CB8AC3E}">
        <p14:creationId xmlns:p14="http://schemas.microsoft.com/office/powerpoint/2010/main" val="1901679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AKT-Protein Kinase B</a:t>
            </a:r>
          </a:p>
          <a:p>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14</a:t>
            </a:fld>
            <a:endParaRPr lang="en-US"/>
          </a:p>
        </p:txBody>
      </p:sp>
    </p:spTree>
    <p:extLst>
      <p:ext uri="{BB962C8B-B14F-4D97-AF65-F5344CB8AC3E}">
        <p14:creationId xmlns:p14="http://schemas.microsoft.com/office/powerpoint/2010/main" val="3910180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16</a:t>
            </a:fld>
            <a:endParaRPr lang="en-US"/>
          </a:p>
        </p:txBody>
      </p:sp>
    </p:spTree>
    <p:extLst>
      <p:ext uri="{BB962C8B-B14F-4D97-AF65-F5344CB8AC3E}">
        <p14:creationId xmlns:p14="http://schemas.microsoft.com/office/powerpoint/2010/main" val="209667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JAK-STAT, Protein Kinase</a:t>
            </a:r>
            <a:r>
              <a:rPr lang="en-US" baseline="0" dirty="0" smtClean="0"/>
              <a:t> B (AKT) cell signaling from extracellular environment-cytoplasm to nucleus in key metabolic processes including glucose metabolism, apoptosis, inflammation, cell proliferation, transcription and cell migration, detoxification, </a:t>
            </a:r>
            <a:r>
              <a:rPr lang="en-US" baseline="0" dirty="0" err="1" smtClean="0"/>
              <a:t>dna</a:t>
            </a:r>
            <a:r>
              <a:rPr lang="en-US" baseline="0" dirty="0" smtClean="0"/>
              <a:t>-cellular repair processes</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18</a:t>
            </a:fld>
            <a:endParaRPr lang="en-US"/>
          </a:p>
        </p:txBody>
      </p:sp>
    </p:spTree>
    <p:extLst>
      <p:ext uri="{BB962C8B-B14F-4D97-AF65-F5344CB8AC3E}">
        <p14:creationId xmlns:p14="http://schemas.microsoft.com/office/powerpoint/2010/main" val="6074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Yoshinori </a:t>
            </a:r>
            <a:r>
              <a:rPr lang="en-US" dirty="0" err="1" smtClean="0"/>
              <a:t>Ohsumi</a:t>
            </a:r>
            <a:r>
              <a:rPr lang="en-US" dirty="0" smtClean="0"/>
              <a:t> Tokyo Institute Technology</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34</a:t>
            </a:fld>
            <a:endParaRPr lang="en-US"/>
          </a:p>
        </p:txBody>
      </p:sp>
    </p:spTree>
    <p:extLst>
      <p:ext uri="{BB962C8B-B14F-4D97-AF65-F5344CB8AC3E}">
        <p14:creationId xmlns:p14="http://schemas.microsoft.com/office/powerpoint/2010/main" val="28132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FC12B69-552F-8F45-A85B-7D04CE530545}" type="slidenum">
              <a:rPr lang="en-US" smtClean="0"/>
              <a:pPr/>
              <a:t>57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61</a:t>
            </a:fld>
            <a:endParaRPr lang="en-US"/>
          </a:p>
        </p:txBody>
      </p:sp>
    </p:spTree>
    <p:extLst>
      <p:ext uri="{BB962C8B-B14F-4D97-AF65-F5344CB8AC3E}">
        <p14:creationId xmlns:p14="http://schemas.microsoft.com/office/powerpoint/2010/main" val="5865913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Humans as a composite organism</a:t>
            </a:r>
            <a:endParaRPr lang="en-US" dirty="0"/>
          </a:p>
        </p:txBody>
      </p:sp>
      <p:sp>
        <p:nvSpPr>
          <p:cNvPr id="4" name="Slide Number Placeholder 3"/>
          <p:cNvSpPr>
            <a:spLocks noGrp="1"/>
          </p:cNvSpPr>
          <p:nvPr>
            <p:ph type="sldNum" sz="quarter" idx="10"/>
          </p:nvPr>
        </p:nvSpPr>
        <p:spPr/>
        <p:txBody>
          <a:bodyPr/>
          <a:lstStyle/>
          <a:p>
            <a:fld id="{6D2A11AD-D27D-5A42-B662-BF44AED1239F}" type="slidenum">
              <a:rPr lang="en-US" smtClean="0"/>
              <a:t>63</a:t>
            </a:fld>
            <a:endParaRPr lang="en-US"/>
          </a:p>
        </p:txBody>
      </p:sp>
    </p:spTree>
    <p:extLst>
      <p:ext uri="{BB962C8B-B14F-4D97-AF65-F5344CB8AC3E}">
        <p14:creationId xmlns:p14="http://schemas.microsoft.com/office/powerpoint/2010/main" val="904656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5602336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636488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013591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89A55B-18C2-4E41-8845-1308D97ED3A0}"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989914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89A55B-18C2-4E41-8845-1308D97ED3A0}" type="datetimeFigureOut">
              <a:rPr lang="en-US" smtClean="0"/>
              <a:t>7/28/17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25441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89A55B-18C2-4E41-8845-1308D97ED3A0}"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319489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89A55B-18C2-4E41-8845-1308D97ED3A0}" type="datetimeFigureOut">
              <a:rPr lang="en-US" smtClean="0"/>
              <a:t>7/28/17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300386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89A55B-18C2-4E41-8845-1308D97ED3A0}" type="datetimeFigureOut">
              <a:rPr lang="en-US" smtClean="0"/>
              <a:t>7/28/17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421075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89A55B-18C2-4E41-8845-1308D97ED3A0}" type="datetimeFigureOut">
              <a:rPr lang="en-US" smtClean="0"/>
              <a:t>7/28/17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1847416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9A55B-18C2-4E41-8845-1308D97ED3A0}"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3207012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89A55B-18C2-4E41-8845-1308D97ED3A0}" type="datetimeFigureOut">
              <a:rPr lang="en-US" smtClean="0"/>
              <a:t>7/28/17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E60B8-BDD9-A14A-BBCD-74E429AA212D}" type="slidenum">
              <a:rPr lang="en-US" smtClean="0"/>
              <a:t>‹#›</a:t>
            </a:fld>
            <a:endParaRPr lang="en-US"/>
          </a:p>
        </p:txBody>
      </p:sp>
    </p:spTree>
    <p:extLst>
      <p:ext uri="{BB962C8B-B14F-4D97-AF65-F5344CB8AC3E}">
        <p14:creationId xmlns:p14="http://schemas.microsoft.com/office/powerpoint/2010/main" val="24411130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89A55B-18C2-4E41-8845-1308D97ED3A0}" type="datetimeFigureOut">
              <a:rPr lang="en-US" smtClean="0"/>
              <a:t>7/28/17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60B8-BDD9-A14A-BBCD-74E429AA212D}" type="slidenum">
              <a:rPr lang="en-US" smtClean="0"/>
              <a:t>‹#›</a:t>
            </a:fld>
            <a:endParaRPr lang="en-US"/>
          </a:p>
        </p:txBody>
      </p:sp>
      <p:pic>
        <p:nvPicPr>
          <p:cNvPr id="7" name="Picture 6"/>
          <p:cNvPicPr>
            <a:picLocks noChangeAspect="1"/>
          </p:cNvPicPr>
          <p:nvPr userDrawn="1"/>
        </p:nvPicPr>
        <p:blipFill>
          <a:blip r:embed="rId13"/>
          <a:stretch>
            <a:fillRect/>
          </a:stretch>
        </p:blipFill>
        <p:spPr>
          <a:xfrm>
            <a:off x="8261520" y="5975520"/>
            <a:ext cx="882480" cy="882480"/>
          </a:xfrm>
          <a:prstGeom prst="rect">
            <a:avLst/>
          </a:prstGeom>
        </p:spPr>
      </p:pic>
      <p:pic>
        <p:nvPicPr>
          <p:cNvPr id="8" name="Picture 7" descr="Beyond-Breast-Cancer-Treatment-2.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126163"/>
            <a:ext cx="1307211" cy="710037"/>
          </a:xfrm>
          <a:prstGeom prst="rect">
            <a:avLst/>
          </a:prstGeom>
        </p:spPr>
      </p:pic>
    </p:spTree>
    <p:extLst>
      <p:ext uri="{BB962C8B-B14F-4D97-AF65-F5344CB8AC3E}">
        <p14:creationId xmlns:p14="http://schemas.microsoft.com/office/powerpoint/2010/main" val="753406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2.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tif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tif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tiff"/><Relationship Id="rId3" Type="http://schemas.openxmlformats.org/officeDocument/2006/relationships/image" Target="../media/image28.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image" Target="../media/image30.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 Id="rId3" Type="http://schemas.openxmlformats.org/officeDocument/2006/relationships/image" Target="../media/image4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tif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tif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9.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0.tif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tif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5598" y="858144"/>
            <a:ext cx="6681384" cy="954107"/>
          </a:xfrm>
          <a:prstGeom prst="rect">
            <a:avLst/>
          </a:prstGeom>
          <a:noFill/>
        </p:spPr>
        <p:txBody>
          <a:bodyPr wrap="square" rtlCol="0">
            <a:spAutoFit/>
          </a:bodyPr>
          <a:lstStyle/>
          <a:p>
            <a:pPr algn="ctr"/>
            <a:r>
              <a:rPr lang="en-US" sz="2800" dirty="0" smtClean="0"/>
              <a:t>Breast Cancer Prevention and Management: Lifestyle and </a:t>
            </a:r>
            <a:r>
              <a:rPr lang="en-US" sz="2800" dirty="0"/>
              <a:t>M</a:t>
            </a:r>
            <a:r>
              <a:rPr lang="en-US" sz="2800" dirty="0" smtClean="0"/>
              <a:t>etabolic Considerations</a:t>
            </a:r>
            <a:endParaRPr lang="en-US" sz="2800" dirty="0"/>
          </a:p>
        </p:txBody>
      </p:sp>
      <p:pic>
        <p:nvPicPr>
          <p:cNvPr id="5" name="Picture 4" descr="Beyond-Breast-Cancer-Treatment-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9025" y="2306310"/>
            <a:ext cx="4075759" cy="2213828"/>
          </a:xfrm>
          <a:prstGeom prst="rect">
            <a:avLst/>
          </a:prstGeom>
        </p:spPr>
      </p:pic>
      <p:sp>
        <p:nvSpPr>
          <p:cNvPr id="6" name="TextBox 5"/>
          <p:cNvSpPr txBox="1"/>
          <p:nvPr/>
        </p:nvSpPr>
        <p:spPr>
          <a:xfrm>
            <a:off x="2459754" y="5183189"/>
            <a:ext cx="4075759" cy="1200329"/>
          </a:xfrm>
          <a:prstGeom prst="rect">
            <a:avLst/>
          </a:prstGeom>
          <a:noFill/>
        </p:spPr>
        <p:txBody>
          <a:bodyPr wrap="square" rtlCol="0">
            <a:spAutoFit/>
          </a:bodyPr>
          <a:lstStyle/>
          <a:p>
            <a:pPr algn="ctr"/>
            <a:r>
              <a:rPr lang="en-US" dirty="0" smtClean="0"/>
              <a:t>Mark </a:t>
            </a:r>
            <a:r>
              <a:rPr lang="en-US" dirty="0"/>
              <a:t>P</a:t>
            </a:r>
            <a:r>
              <a:rPr lang="en-US" dirty="0" smtClean="0"/>
              <a:t>ettus MD</a:t>
            </a:r>
          </a:p>
          <a:p>
            <a:pPr algn="ctr"/>
            <a:r>
              <a:rPr lang="en-US" dirty="0" smtClean="0"/>
              <a:t>Director Medical Education, Wellness and Population Health</a:t>
            </a:r>
          </a:p>
          <a:p>
            <a:pPr algn="ctr"/>
            <a:r>
              <a:rPr lang="en-US" dirty="0" smtClean="0"/>
              <a:t>Berkshire Health Systems</a:t>
            </a:r>
            <a:endParaRPr lang="en-US" dirty="0"/>
          </a:p>
        </p:txBody>
      </p:sp>
    </p:spTree>
    <p:extLst>
      <p:ext uri="{BB962C8B-B14F-4D97-AF65-F5344CB8AC3E}">
        <p14:creationId xmlns:p14="http://schemas.microsoft.com/office/powerpoint/2010/main" val="48728617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70232" y="153683"/>
            <a:ext cx="8873767" cy="2031325"/>
          </a:xfrm>
          <a:prstGeom prst="rect">
            <a:avLst/>
          </a:prstGeom>
        </p:spPr>
        <p:txBody>
          <a:bodyPr wrap="square">
            <a:spAutoFit/>
          </a:bodyPr>
          <a:lstStyle/>
          <a:p>
            <a:r>
              <a:rPr lang="en-US" dirty="0"/>
              <a:t>J </a:t>
            </a:r>
            <a:r>
              <a:rPr lang="en-US" dirty="0" err="1"/>
              <a:t>Natl</a:t>
            </a:r>
            <a:r>
              <a:rPr lang="en-US" dirty="0"/>
              <a:t> Cancer Inst. 2015 Mar 10;107(2). </a:t>
            </a:r>
            <a:r>
              <a:rPr lang="en-US" dirty="0" err="1"/>
              <a:t>pii</a:t>
            </a:r>
            <a:r>
              <a:rPr lang="en-US" dirty="0"/>
              <a:t>: djv088. </a:t>
            </a:r>
          </a:p>
          <a:p>
            <a:r>
              <a:rPr lang="en-US" b="1" dirty="0"/>
              <a:t>Adult weight gain and adiposity-related cancers: a dose-response meta-analysis of prospective observational studies. </a:t>
            </a:r>
            <a:r>
              <a:rPr lang="en-US" dirty="0" err="1"/>
              <a:t>Keum</a:t>
            </a:r>
            <a:r>
              <a:rPr lang="en-US" dirty="0"/>
              <a:t> N, Greenwood DC, Lee DH, Kim R, </a:t>
            </a:r>
            <a:r>
              <a:rPr lang="en-US" dirty="0" err="1"/>
              <a:t>Aune</a:t>
            </a:r>
            <a:r>
              <a:rPr lang="en-US" dirty="0"/>
              <a:t> D</a:t>
            </a:r>
          </a:p>
          <a:p>
            <a:r>
              <a:rPr lang="en-US" dirty="0"/>
              <a:t>Author information: Departments of Nutrition and Epidemiology (NK, DHL, FBH, ELG) and Department</a:t>
            </a:r>
          </a:p>
          <a:p>
            <a:r>
              <a:rPr lang="en-US" dirty="0"/>
              <a:t>of Social and Behavioral Sciences (RK), Harvard School of Public Health, Boston, MA; Division of Biostatistics, University of Leeds, Leeds, UK </a:t>
            </a:r>
          </a:p>
        </p:txBody>
      </p:sp>
      <p:sp>
        <p:nvSpPr>
          <p:cNvPr id="5" name="Rectangle 4"/>
          <p:cNvSpPr/>
          <p:nvPr/>
        </p:nvSpPr>
        <p:spPr>
          <a:xfrm>
            <a:off x="765697" y="2898860"/>
            <a:ext cx="7656962" cy="1938992"/>
          </a:xfrm>
          <a:prstGeom prst="rect">
            <a:avLst/>
          </a:prstGeom>
          <a:solidFill>
            <a:srgbClr val="CCFFCC"/>
          </a:solidFill>
        </p:spPr>
        <p:txBody>
          <a:bodyPr wrap="square">
            <a:spAutoFit/>
          </a:bodyPr>
          <a:lstStyle/>
          <a:p>
            <a:pPr algn="ctr"/>
            <a:r>
              <a:rPr lang="en-US" sz="2400" b="1" dirty="0">
                <a:solidFill>
                  <a:srgbClr val="800000"/>
                </a:solidFill>
              </a:rPr>
              <a:t>RESULTS: A total of 50 studies were included. For each 5 kg increase in adult weight gain, the summary relative risk was 1.11 (95% CI = 1.08 to 1.13) for postmenopausal breast </a:t>
            </a:r>
            <a:r>
              <a:rPr lang="en-US" sz="2400" b="1" dirty="0" smtClean="0">
                <a:solidFill>
                  <a:srgbClr val="800000"/>
                </a:solidFill>
              </a:rPr>
              <a:t>cancer. Among </a:t>
            </a:r>
            <a:r>
              <a:rPr lang="en-US" sz="2400" b="1" dirty="0">
                <a:solidFill>
                  <a:srgbClr val="800000"/>
                </a:solidFill>
              </a:rPr>
              <a:t>low-hormone replacement therapy (HRT) users, 1.39 (95% CI = 1.29 to 1.49) </a:t>
            </a:r>
          </a:p>
        </p:txBody>
      </p:sp>
    </p:spTree>
    <p:extLst>
      <p:ext uri="{BB962C8B-B14F-4D97-AF65-F5344CB8AC3E}">
        <p14:creationId xmlns:p14="http://schemas.microsoft.com/office/powerpoint/2010/main" val="287839893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991" y="1864201"/>
            <a:ext cx="9020009" cy="3416320"/>
          </a:xfrm>
          <a:prstGeom prst="rect">
            <a:avLst/>
          </a:prstGeom>
          <a:solidFill>
            <a:srgbClr val="CCFFCC"/>
          </a:solidFill>
        </p:spPr>
        <p:txBody>
          <a:bodyPr wrap="square">
            <a:spAutoFit/>
          </a:bodyPr>
          <a:lstStyle/>
          <a:p>
            <a:pPr algn="ctr"/>
            <a:r>
              <a:rPr lang="en-US" sz="2400" b="1" dirty="0">
                <a:solidFill>
                  <a:srgbClr val="800000"/>
                </a:solidFill>
              </a:rPr>
              <a:t>A BMI of 35.0 or higher was strongly associated with risk for estrogen receptor–positive and progesterone receptor–positive breast cancers (HR, 1.86; 95% CI, 1.60-2.17) but was not associated with estrogen receptor–negative cancers. Obesity grade 2 plus 3 was also associated with advanced disease, including larger tumor size (HR, 2.12; 95% CI, 1.67-2.69; P = .02), positive lymph nodes (HR, 1.89; 95% CI, 1.46-2.45; P = .06), regional and/or distant stage (HR, 1.94; 95% CI, 1.52-2.47; P = .05), and deaths after breast cancer (HR, 2.11; 95% CI, 1.57-2.84; P &lt; .001). </a:t>
            </a:r>
          </a:p>
        </p:txBody>
      </p:sp>
      <p:pic>
        <p:nvPicPr>
          <p:cNvPr id="4" name="Picture 3"/>
          <p:cNvPicPr>
            <a:picLocks noChangeAspect="1"/>
          </p:cNvPicPr>
          <p:nvPr/>
        </p:nvPicPr>
        <p:blipFill>
          <a:blip r:embed="rId2"/>
          <a:stretch>
            <a:fillRect/>
          </a:stretch>
        </p:blipFill>
        <p:spPr>
          <a:xfrm>
            <a:off x="0" y="395507"/>
            <a:ext cx="9144000" cy="1450576"/>
          </a:xfrm>
          <a:prstGeom prst="rect">
            <a:avLst/>
          </a:prstGeom>
        </p:spPr>
      </p:pic>
    </p:spTree>
    <p:extLst>
      <p:ext uri="{BB962C8B-B14F-4D97-AF65-F5344CB8AC3E}">
        <p14:creationId xmlns:p14="http://schemas.microsoft.com/office/powerpoint/2010/main" val="596767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37" y="429500"/>
            <a:ext cx="7544909" cy="646331"/>
          </a:xfrm>
          <a:prstGeom prst="rect">
            <a:avLst/>
          </a:prstGeom>
          <a:noFill/>
        </p:spPr>
        <p:txBody>
          <a:bodyPr wrap="square" rtlCol="0">
            <a:spAutoFit/>
          </a:bodyPr>
          <a:lstStyle/>
          <a:p>
            <a:r>
              <a:rPr lang="en-US" sz="3600" dirty="0" smtClean="0">
                <a:solidFill>
                  <a:srgbClr val="800000"/>
                </a:solidFill>
              </a:rPr>
              <a:t>Insulin Resistance</a:t>
            </a:r>
            <a:endParaRPr lang="en-US" sz="3600" dirty="0">
              <a:solidFill>
                <a:srgbClr val="800000"/>
              </a:solidFill>
            </a:endParaRPr>
          </a:p>
        </p:txBody>
      </p:sp>
      <p:sp>
        <p:nvSpPr>
          <p:cNvPr id="3" name="TextBox 2"/>
          <p:cNvSpPr txBox="1"/>
          <p:nvPr/>
        </p:nvSpPr>
        <p:spPr>
          <a:xfrm>
            <a:off x="560266" y="1232479"/>
            <a:ext cx="8086499" cy="1938992"/>
          </a:xfrm>
          <a:prstGeom prst="rect">
            <a:avLst/>
          </a:prstGeom>
          <a:noFill/>
        </p:spPr>
        <p:txBody>
          <a:bodyPr wrap="square" rtlCol="0">
            <a:spAutoFit/>
          </a:bodyPr>
          <a:lstStyle/>
          <a:p>
            <a:pPr marL="285750" indent="-285750">
              <a:buFont typeface="Arial"/>
              <a:buChar char="•"/>
            </a:pPr>
            <a:r>
              <a:rPr lang="en-US" sz="2400" dirty="0" smtClean="0"/>
              <a:t>Many studies (epidemiologic and case-controlled) suggest as much as a doubling of breast cancer risk in diabetics, increasing risk with poorer control</a:t>
            </a:r>
          </a:p>
          <a:p>
            <a:pPr marL="285750" indent="-285750">
              <a:buFont typeface="Arial"/>
              <a:buChar char="•"/>
            </a:pPr>
            <a:r>
              <a:rPr lang="en-US" sz="2400" dirty="0" smtClean="0"/>
              <a:t>Increased mortality and tumor burden</a:t>
            </a:r>
          </a:p>
          <a:p>
            <a:pPr marL="285750" indent="-285750">
              <a:buFont typeface="Arial"/>
              <a:buChar char="•"/>
            </a:pPr>
            <a:r>
              <a:rPr lang="en-US" sz="2400" dirty="0" smtClean="0"/>
              <a:t>Metformin shown to have benefit in many studies</a:t>
            </a:r>
            <a:endParaRPr lang="en-US" sz="2400" dirty="0"/>
          </a:p>
        </p:txBody>
      </p:sp>
      <p:sp>
        <p:nvSpPr>
          <p:cNvPr id="4" name="Rectangle 3"/>
          <p:cNvSpPr/>
          <p:nvPr/>
        </p:nvSpPr>
        <p:spPr>
          <a:xfrm>
            <a:off x="0" y="4525564"/>
            <a:ext cx="9144000" cy="923330"/>
          </a:xfrm>
          <a:prstGeom prst="rect">
            <a:avLst/>
          </a:prstGeom>
        </p:spPr>
        <p:txBody>
          <a:bodyPr wrap="square">
            <a:spAutoFit/>
          </a:bodyPr>
          <a:lstStyle/>
          <a:p>
            <a:r>
              <a:rPr lang="en-US" dirty="0"/>
              <a:t>BMC Cancer. 2016 Oct 10;16(1):785.</a:t>
            </a:r>
          </a:p>
          <a:p>
            <a:r>
              <a:rPr lang="en-US" b="1" dirty="0"/>
              <a:t>Risk factors for cancer development in type 2 diabetes: A retrospective case-control study.</a:t>
            </a:r>
            <a:endParaRPr lang="en-US" dirty="0"/>
          </a:p>
          <a:p>
            <a:r>
              <a:rPr lang="en-US" dirty="0" err="1"/>
              <a:t>Dąbrowski</a:t>
            </a:r>
            <a:r>
              <a:rPr lang="en-US" dirty="0"/>
              <a:t> M, </a:t>
            </a:r>
            <a:r>
              <a:rPr lang="en-US" dirty="0" err="1"/>
              <a:t>Szymańska-Garbacz</a:t>
            </a:r>
            <a:r>
              <a:rPr lang="en-US" dirty="0"/>
              <a:t> E, </a:t>
            </a:r>
            <a:r>
              <a:rPr lang="en-US" dirty="0" err="1"/>
              <a:t>Miszczyszyn</a:t>
            </a:r>
            <a:r>
              <a:rPr lang="en-US" dirty="0"/>
              <a:t> Z, </a:t>
            </a:r>
            <a:r>
              <a:rPr lang="en-US" dirty="0" err="1"/>
              <a:t>Dereziński</a:t>
            </a:r>
            <a:r>
              <a:rPr lang="en-US" dirty="0"/>
              <a:t> T, </a:t>
            </a:r>
            <a:r>
              <a:rPr lang="en-US" dirty="0" err="1"/>
              <a:t>Czupryniak</a:t>
            </a:r>
            <a:r>
              <a:rPr lang="en-US" dirty="0"/>
              <a:t> L</a:t>
            </a:r>
          </a:p>
        </p:txBody>
      </p:sp>
      <p:sp>
        <p:nvSpPr>
          <p:cNvPr id="5" name="Rectangle 4"/>
          <p:cNvSpPr/>
          <p:nvPr/>
        </p:nvSpPr>
        <p:spPr>
          <a:xfrm>
            <a:off x="-1" y="3602234"/>
            <a:ext cx="8975920" cy="923330"/>
          </a:xfrm>
          <a:prstGeom prst="rect">
            <a:avLst/>
          </a:prstGeom>
        </p:spPr>
        <p:txBody>
          <a:bodyPr wrap="square">
            <a:spAutoFit/>
          </a:bodyPr>
          <a:lstStyle/>
          <a:p>
            <a:r>
              <a:rPr lang="en-US" dirty="0"/>
              <a:t>Eur J Intern Med. 2016 Oct;34:89-93. </a:t>
            </a:r>
          </a:p>
          <a:p>
            <a:r>
              <a:rPr lang="en-US" b="1" dirty="0"/>
              <a:t>Metabolic syndrome, obesity, and the risk of cancer development.</a:t>
            </a:r>
            <a:endParaRPr lang="en-US" dirty="0"/>
          </a:p>
          <a:p>
            <a:r>
              <a:rPr lang="en-US" dirty="0" err="1"/>
              <a:t>Bitzur</a:t>
            </a:r>
            <a:r>
              <a:rPr lang="en-US" dirty="0"/>
              <a:t> R, Brenner R, </a:t>
            </a:r>
            <a:r>
              <a:rPr lang="en-US" dirty="0" err="1"/>
              <a:t>Maor</a:t>
            </a:r>
            <a:r>
              <a:rPr lang="en-US" dirty="0"/>
              <a:t> E, </a:t>
            </a:r>
            <a:r>
              <a:rPr lang="en-US" dirty="0" err="1"/>
              <a:t>Antebi</a:t>
            </a:r>
            <a:r>
              <a:rPr lang="en-US" dirty="0"/>
              <a:t> M, </a:t>
            </a:r>
            <a:r>
              <a:rPr lang="en-US" dirty="0" err="1"/>
              <a:t>Ziv-Baran</a:t>
            </a:r>
            <a:r>
              <a:rPr lang="en-US" dirty="0"/>
              <a:t> T, </a:t>
            </a:r>
            <a:r>
              <a:rPr lang="en-US" dirty="0" err="1"/>
              <a:t>Segev</a:t>
            </a:r>
            <a:r>
              <a:rPr lang="en-US" dirty="0"/>
              <a:t> S</a:t>
            </a:r>
          </a:p>
        </p:txBody>
      </p:sp>
      <p:sp>
        <p:nvSpPr>
          <p:cNvPr id="6" name="Rectangle 5"/>
          <p:cNvSpPr/>
          <p:nvPr/>
        </p:nvSpPr>
        <p:spPr>
          <a:xfrm>
            <a:off x="1587418" y="5448894"/>
            <a:ext cx="7388501" cy="1200329"/>
          </a:xfrm>
          <a:prstGeom prst="rect">
            <a:avLst/>
          </a:prstGeom>
        </p:spPr>
        <p:txBody>
          <a:bodyPr wrap="square">
            <a:spAutoFit/>
          </a:bodyPr>
          <a:lstStyle/>
          <a:p>
            <a:r>
              <a:rPr lang="en-US" dirty="0"/>
              <a:t>. </a:t>
            </a:r>
            <a:r>
              <a:rPr lang="en-US" dirty="0" err="1"/>
              <a:t>Panminerva</a:t>
            </a:r>
            <a:r>
              <a:rPr lang="en-US" dirty="0"/>
              <a:t> Med. 2015 Sep;57(3):101-8.</a:t>
            </a:r>
          </a:p>
          <a:p>
            <a:r>
              <a:rPr lang="en-US" b="1" dirty="0"/>
              <a:t>Diabetes mellitus is associated with breast cancer: systematic review, meta-analysis, and in </a:t>
            </a:r>
            <a:r>
              <a:rPr lang="en-US" b="1" dirty="0" err="1"/>
              <a:t>silico</a:t>
            </a:r>
            <a:r>
              <a:rPr lang="en-US" b="1" dirty="0"/>
              <a:t> reproduction.</a:t>
            </a:r>
            <a:endParaRPr lang="en-US" dirty="0"/>
          </a:p>
          <a:p>
            <a:r>
              <a:rPr lang="en-US" dirty="0"/>
              <a:t>Zhou Y, Zhang X, </a:t>
            </a:r>
            <a:r>
              <a:rPr lang="en-US" dirty="0" err="1"/>
              <a:t>Gu</a:t>
            </a:r>
            <a:r>
              <a:rPr lang="en-US" dirty="0"/>
              <a:t> C, Xia J.</a:t>
            </a:r>
          </a:p>
        </p:txBody>
      </p:sp>
    </p:spTree>
    <p:extLst>
      <p:ext uri="{BB962C8B-B14F-4D97-AF65-F5344CB8AC3E}">
        <p14:creationId xmlns:p14="http://schemas.microsoft.com/office/powerpoint/2010/main" val="194177761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0139" y="750790"/>
            <a:ext cx="8152099" cy="4664649"/>
          </a:xfrm>
          <a:prstGeom prst="rect">
            <a:avLst/>
          </a:prstGeom>
        </p:spPr>
      </p:pic>
    </p:spTree>
    <p:extLst>
      <p:ext uri="{BB962C8B-B14F-4D97-AF65-F5344CB8AC3E}">
        <p14:creationId xmlns:p14="http://schemas.microsoft.com/office/powerpoint/2010/main" val="288331955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6657" y="88693"/>
            <a:ext cx="6275185" cy="6162396"/>
          </a:xfrm>
          <a:prstGeom prst="rect">
            <a:avLst/>
          </a:prstGeom>
        </p:spPr>
      </p:pic>
      <p:pic>
        <p:nvPicPr>
          <p:cNvPr id="3" name="Picture 2"/>
          <p:cNvPicPr>
            <a:picLocks noChangeAspect="1"/>
          </p:cNvPicPr>
          <p:nvPr/>
        </p:nvPicPr>
        <p:blipFill>
          <a:blip r:embed="rId4"/>
          <a:stretch>
            <a:fillRect/>
          </a:stretch>
        </p:blipFill>
        <p:spPr>
          <a:xfrm>
            <a:off x="2053655" y="6251089"/>
            <a:ext cx="5410200" cy="495300"/>
          </a:xfrm>
          <a:prstGeom prst="rect">
            <a:avLst/>
          </a:prstGeom>
        </p:spPr>
      </p:pic>
    </p:spTree>
    <p:extLst>
      <p:ext uri="{BB962C8B-B14F-4D97-AF65-F5344CB8AC3E}">
        <p14:creationId xmlns:p14="http://schemas.microsoft.com/office/powerpoint/2010/main" val="370937522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0222"/>
            <a:ext cx="9144000" cy="4789233"/>
          </a:xfrm>
          <a:prstGeom prst="rect">
            <a:avLst/>
          </a:prstGeom>
        </p:spPr>
      </p:pic>
      <p:sp>
        <p:nvSpPr>
          <p:cNvPr id="5" name="TextBox 4"/>
          <p:cNvSpPr txBox="1"/>
          <p:nvPr/>
        </p:nvSpPr>
        <p:spPr>
          <a:xfrm>
            <a:off x="108093" y="4386993"/>
            <a:ext cx="9035907" cy="830997"/>
          </a:xfrm>
          <a:prstGeom prst="rect">
            <a:avLst/>
          </a:prstGeom>
          <a:solidFill>
            <a:srgbClr val="CCFFCC"/>
          </a:solidFill>
        </p:spPr>
        <p:txBody>
          <a:bodyPr wrap="square" rtlCol="0">
            <a:spAutoFit/>
          </a:bodyPr>
          <a:lstStyle/>
          <a:p>
            <a:pPr algn="ctr"/>
            <a:r>
              <a:rPr lang="en-US" sz="2400" b="1" dirty="0" smtClean="0">
                <a:solidFill>
                  <a:srgbClr val="800000"/>
                </a:solidFill>
              </a:rPr>
              <a:t>IR status (HOMA Index &gt; 2.5) associated with a worst prognosis (HR=2.28) in women with HER2 negative metastatic disease.</a:t>
            </a:r>
            <a:endParaRPr lang="en-US" sz="2400" b="1" dirty="0">
              <a:solidFill>
                <a:srgbClr val="800000"/>
              </a:solidFill>
            </a:endParaRPr>
          </a:p>
        </p:txBody>
      </p:sp>
    </p:spTree>
    <p:extLst>
      <p:ext uri="{BB962C8B-B14F-4D97-AF65-F5344CB8AC3E}">
        <p14:creationId xmlns:p14="http://schemas.microsoft.com/office/powerpoint/2010/main" val="86348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4.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286"/>
            <a:ext cx="9144000" cy="5938399"/>
          </a:xfrm>
          <a:prstGeom prst="rect">
            <a:avLst/>
          </a:prstGeom>
        </p:spPr>
      </p:pic>
    </p:spTree>
    <p:extLst>
      <p:ext uri="{BB962C8B-B14F-4D97-AF65-F5344CB8AC3E}">
        <p14:creationId xmlns:p14="http://schemas.microsoft.com/office/powerpoint/2010/main" val="14561701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93032" y="3175268"/>
            <a:ext cx="3249540" cy="523220"/>
          </a:xfrm>
          <a:prstGeom prst="rect">
            <a:avLst/>
          </a:prstGeom>
          <a:noFill/>
        </p:spPr>
        <p:txBody>
          <a:bodyPr wrap="square" rtlCol="0">
            <a:spAutoFit/>
          </a:bodyPr>
          <a:lstStyle/>
          <a:p>
            <a:pPr algn="ctr"/>
            <a:r>
              <a:rPr lang="en-US" sz="2800" b="1" dirty="0" smtClean="0">
                <a:solidFill>
                  <a:srgbClr val="800000"/>
                </a:solidFill>
              </a:rPr>
              <a:t>Inflammation</a:t>
            </a:r>
            <a:endParaRPr lang="en-US" sz="2800" b="1" dirty="0">
              <a:solidFill>
                <a:srgbClr val="800000"/>
              </a:solidFill>
            </a:endParaRPr>
          </a:p>
        </p:txBody>
      </p:sp>
      <p:pic>
        <p:nvPicPr>
          <p:cNvPr id="5" name="Picture 4" descr="img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2272" y="572615"/>
            <a:ext cx="3670300" cy="2209800"/>
          </a:xfrm>
          <a:prstGeom prst="rect">
            <a:avLst/>
          </a:prstGeom>
        </p:spPr>
      </p:pic>
      <p:sp>
        <p:nvSpPr>
          <p:cNvPr id="3" name="TextBox 2"/>
          <p:cNvSpPr txBox="1"/>
          <p:nvPr/>
        </p:nvSpPr>
        <p:spPr>
          <a:xfrm>
            <a:off x="1718148" y="4052242"/>
            <a:ext cx="6256298" cy="1815882"/>
          </a:xfrm>
          <a:prstGeom prst="rect">
            <a:avLst/>
          </a:prstGeom>
          <a:noFill/>
        </p:spPr>
        <p:txBody>
          <a:bodyPr wrap="square" rtlCol="0">
            <a:spAutoFit/>
          </a:bodyPr>
          <a:lstStyle/>
          <a:p>
            <a:pPr marL="342900" indent="-342900">
              <a:buFont typeface="+mj-lt"/>
              <a:buAutoNum type="arabicPeriod"/>
            </a:pPr>
            <a:r>
              <a:rPr lang="en-US" sz="2800" dirty="0" smtClean="0"/>
              <a:t>Weak predictor of Breast Cancer Risk in postmenopausal women</a:t>
            </a:r>
          </a:p>
          <a:p>
            <a:pPr marL="342900" indent="-342900">
              <a:buFont typeface="+mj-lt"/>
              <a:buAutoNum type="arabicPeriod"/>
            </a:pPr>
            <a:r>
              <a:rPr lang="en-US" sz="2800" dirty="0" smtClean="0"/>
              <a:t>Stronger predictor of outcomes, natural history</a:t>
            </a:r>
            <a:endParaRPr lang="en-US" sz="2800" dirty="0"/>
          </a:p>
        </p:txBody>
      </p:sp>
    </p:spTree>
    <p:extLst>
      <p:ext uri="{BB962C8B-B14F-4D97-AF65-F5344CB8AC3E}">
        <p14:creationId xmlns:p14="http://schemas.microsoft.com/office/powerpoint/2010/main" val="6014075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583"/>
            <a:ext cx="9022395" cy="2031325"/>
          </a:xfrm>
          <a:prstGeom prst="rect">
            <a:avLst/>
          </a:prstGeom>
        </p:spPr>
        <p:txBody>
          <a:bodyPr wrap="square">
            <a:spAutoFit/>
          </a:bodyPr>
          <a:lstStyle/>
          <a:p>
            <a:r>
              <a:rPr lang="en-US" dirty="0" err="1"/>
              <a:t>Biochem</a:t>
            </a:r>
            <a:r>
              <a:rPr lang="en-US" dirty="0"/>
              <a:t> </a:t>
            </a:r>
            <a:r>
              <a:rPr lang="en-US" dirty="0" err="1"/>
              <a:t>Biophys</a:t>
            </a:r>
            <a:r>
              <a:rPr lang="en-US" dirty="0"/>
              <a:t> Res </a:t>
            </a:r>
            <a:r>
              <a:rPr lang="en-US" dirty="0" err="1"/>
              <a:t>Commun</a:t>
            </a:r>
            <a:r>
              <a:rPr lang="en-US" dirty="0"/>
              <a:t>. 2016 Apr 8;472(3):401-9. </a:t>
            </a:r>
          </a:p>
          <a:p>
            <a:r>
              <a:rPr lang="en-US" b="1" dirty="0"/>
              <a:t>Current perspectives of molecular pathways involved in chronic inflammation-mediated breast cancer.</a:t>
            </a:r>
            <a:endParaRPr lang="en-US" dirty="0"/>
          </a:p>
          <a:p>
            <a:r>
              <a:rPr lang="en-US" dirty="0" err="1"/>
              <a:t>Suman</a:t>
            </a:r>
            <a:r>
              <a:rPr lang="en-US" dirty="0"/>
              <a:t> S, Sharma PK, Mishra </a:t>
            </a:r>
          </a:p>
          <a:p>
            <a:r>
              <a:rPr lang="en-US" dirty="0"/>
              <a:t>Author information: Proteomics &amp; Environmental Carcinogenesis Laboratory, Food, Drug and Chemical </a:t>
            </a:r>
          </a:p>
          <a:p>
            <a:r>
              <a:rPr lang="en-US" dirty="0"/>
              <a:t>Toxicology Group, CSIR-Indian Institute of Toxicology Research, Mahatma Gandhi </a:t>
            </a:r>
            <a:r>
              <a:rPr lang="en-US" dirty="0" err="1"/>
              <a:t>Marg</a:t>
            </a:r>
            <a:r>
              <a:rPr lang="en-US" dirty="0"/>
              <a:t>, India; </a:t>
            </a:r>
          </a:p>
        </p:txBody>
      </p:sp>
      <p:sp>
        <p:nvSpPr>
          <p:cNvPr id="3" name="Rectangle 2"/>
          <p:cNvSpPr/>
          <p:nvPr/>
        </p:nvSpPr>
        <p:spPr>
          <a:xfrm>
            <a:off x="709670" y="3013502"/>
            <a:ext cx="7395504" cy="2308324"/>
          </a:xfrm>
          <a:prstGeom prst="rect">
            <a:avLst/>
          </a:prstGeom>
          <a:solidFill>
            <a:srgbClr val="CCFFCC"/>
          </a:solidFill>
        </p:spPr>
        <p:txBody>
          <a:bodyPr wrap="square">
            <a:spAutoFit/>
          </a:bodyPr>
          <a:lstStyle/>
          <a:p>
            <a:pPr algn="ctr"/>
            <a:r>
              <a:rPr lang="en-US" sz="2400" b="1" dirty="0">
                <a:solidFill>
                  <a:srgbClr val="800000"/>
                </a:solidFill>
              </a:rPr>
              <a:t>Immunomodulation mediated by cytokines, </a:t>
            </a:r>
            <a:r>
              <a:rPr lang="en-US" sz="2400" b="1" dirty="0" err="1">
                <a:solidFill>
                  <a:srgbClr val="800000"/>
                </a:solidFill>
              </a:rPr>
              <a:t>chemokines</a:t>
            </a:r>
            <a:r>
              <a:rPr lang="en-US" sz="2400" b="1" dirty="0">
                <a:solidFill>
                  <a:srgbClr val="800000"/>
                </a:solidFill>
              </a:rPr>
              <a:t> and several other growth factors present in the tumor microenvironment regulate chronic inflammatory response and alter crosstalk among various signaling pathways such as NF-</a:t>
            </a:r>
            <a:r>
              <a:rPr lang="en-US" sz="2400" b="1" dirty="0" err="1">
                <a:solidFill>
                  <a:srgbClr val="800000"/>
                </a:solidFill>
              </a:rPr>
              <a:t>κB</a:t>
            </a:r>
            <a:r>
              <a:rPr lang="en-US" sz="2400" b="1" dirty="0">
                <a:solidFill>
                  <a:srgbClr val="800000"/>
                </a:solidFill>
              </a:rPr>
              <a:t>, Nrf-2, JAK-STAT, </a:t>
            </a:r>
            <a:r>
              <a:rPr lang="en-US" sz="2400" b="1" dirty="0" err="1">
                <a:solidFill>
                  <a:srgbClr val="800000"/>
                </a:solidFill>
              </a:rPr>
              <a:t>Akt</a:t>
            </a:r>
            <a:r>
              <a:rPr lang="en-US" sz="2400" b="1" dirty="0">
                <a:solidFill>
                  <a:srgbClr val="800000"/>
                </a:solidFill>
              </a:rPr>
              <a:t> and MAPKs involved in the progression of breast </a:t>
            </a:r>
            <a:r>
              <a:rPr lang="en-US" sz="2400" b="1" dirty="0" smtClean="0">
                <a:solidFill>
                  <a:srgbClr val="800000"/>
                </a:solidFill>
              </a:rPr>
              <a:t>cancer. </a:t>
            </a:r>
            <a:endParaRPr lang="en-US" sz="2400" b="1" dirty="0">
              <a:solidFill>
                <a:srgbClr val="800000"/>
              </a:solidFill>
            </a:endParaRPr>
          </a:p>
        </p:txBody>
      </p:sp>
    </p:spTree>
    <p:extLst>
      <p:ext uri="{BB962C8B-B14F-4D97-AF65-F5344CB8AC3E}">
        <p14:creationId xmlns:p14="http://schemas.microsoft.com/office/powerpoint/2010/main" val="3468517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8748"/>
          </a:xfrm>
          <a:prstGeom prst="rect">
            <a:avLst/>
          </a:prstGeom>
        </p:spPr>
      </p:pic>
      <p:sp>
        <p:nvSpPr>
          <p:cNvPr id="3" name="Rectangle 2"/>
          <p:cNvSpPr/>
          <p:nvPr/>
        </p:nvSpPr>
        <p:spPr>
          <a:xfrm>
            <a:off x="634969" y="3749568"/>
            <a:ext cx="8030472" cy="1938992"/>
          </a:xfrm>
          <a:prstGeom prst="rect">
            <a:avLst/>
          </a:prstGeom>
          <a:solidFill>
            <a:srgbClr val="CCFFCC"/>
          </a:solidFill>
        </p:spPr>
        <p:txBody>
          <a:bodyPr wrap="square">
            <a:spAutoFit/>
          </a:bodyPr>
          <a:lstStyle/>
          <a:p>
            <a:pPr algn="ctr"/>
            <a:r>
              <a:rPr lang="en-US" sz="2400" b="1" dirty="0" err="1">
                <a:solidFill>
                  <a:srgbClr val="800000"/>
                </a:solidFill>
              </a:rPr>
              <a:t>Prediagnostic</a:t>
            </a:r>
            <a:r>
              <a:rPr lang="en-US" sz="2400" b="1" dirty="0">
                <a:solidFill>
                  <a:srgbClr val="800000"/>
                </a:solidFill>
              </a:rPr>
              <a:t> high-sensitivity CRP concentrations (OR = 1.22, 95% CI: 1.10-1.35) was superior to common CRP (OR = 1.08, 95% CI: 1.01-1.15) in predicting breast cancer risk. The meta-analysis indicated that elevated CRP levels was associated with increased risk of breast cancer </a:t>
            </a:r>
          </a:p>
        </p:txBody>
      </p:sp>
    </p:spTree>
    <p:extLst>
      <p:ext uri="{BB962C8B-B14F-4D97-AF65-F5344CB8AC3E}">
        <p14:creationId xmlns:p14="http://schemas.microsoft.com/office/powerpoint/2010/main" val="9305251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6444" y="732283"/>
            <a:ext cx="6727146" cy="707886"/>
          </a:xfrm>
          <a:prstGeom prst="rect">
            <a:avLst/>
          </a:prstGeom>
          <a:noFill/>
        </p:spPr>
        <p:txBody>
          <a:bodyPr wrap="square" rtlCol="0">
            <a:spAutoFit/>
          </a:bodyPr>
          <a:lstStyle/>
          <a:p>
            <a:r>
              <a:rPr lang="en-US" sz="4000" dirty="0" smtClean="0">
                <a:solidFill>
                  <a:srgbClr val="800000"/>
                </a:solidFill>
              </a:rPr>
              <a:t>Disclosures</a:t>
            </a:r>
            <a:endParaRPr lang="en-US" sz="4000" dirty="0">
              <a:solidFill>
                <a:srgbClr val="800000"/>
              </a:solidFill>
            </a:endParaRPr>
          </a:p>
        </p:txBody>
      </p:sp>
      <p:sp>
        <p:nvSpPr>
          <p:cNvPr id="3" name="TextBox 2"/>
          <p:cNvSpPr txBox="1"/>
          <p:nvPr/>
        </p:nvSpPr>
        <p:spPr>
          <a:xfrm>
            <a:off x="1190683" y="2535004"/>
            <a:ext cx="6944520" cy="1569660"/>
          </a:xfrm>
          <a:prstGeom prst="rect">
            <a:avLst/>
          </a:prstGeom>
          <a:noFill/>
        </p:spPr>
        <p:txBody>
          <a:bodyPr wrap="square" rtlCol="0">
            <a:spAutoFit/>
          </a:bodyPr>
          <a:lstStyle/>
          <a:p>
            <a:pPr marL="285750" indent="-285750">
              <a:buFont typeface="Arial"/>
              <a:buChar char="•"/>
            </a:pPr>
            <a:r>
              <a:rPr lang="en-US" sz="3200" dirty="0" smtClean="0"/>
              <a:t>Consultant for Functional Formularies</a:t>
            </a:r>
          </a:p>
          <a:p>
            <a:pPr marL="285750" indent="-285750">
              <a:buFont typeface="Arial"/>
              <a:buChar char="•"/>
            </a:pPr>
            <a:r>
              <a:rPr lang="en-US" sz="3200" dirty="0" smtClean="0"/>
              <a:t>Consultant for DPV Ventures-</a:t>
            </a:r>
            <a:r>
              <a:rPr lang="en-US" sz="3200" dirty="0" err="1" smtClean="0"/>
              <a:t>Novalux</a:t>
            </a:r>
            <a:r>
              <a:rPr lang="en-US" sz="3200" dirty="0" smtClean="0"/>
              <a:t> Lighting technologies</a:t>
            </a:r>
            <a:endParaRPr lang="en-US" sz="3200" dirty="0"/>
          </a:p>
        </p:txBody>
      </p:sp>
    </p:spTree>
    <p:extLst>
      <p:ext uri="{BB962C8B-B14F-4D97-AF65-F5344CB8AC3E}">
        <p14:creationId xmlns:p14="http://schemas.microsoft.com/office/powerpoint/2010/main" val="21726665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36160" y="446569"/>
            <a:ext cx="8527474" cy="1477328"/>
          </a:xfrm>
          <a:prstGeom prst="rect">
            <a:avLst/>
          </a:prstGeom>
        </p:spPr>
        <p:txBody>
          <a:bodyPr wrap="square">
            <a:spAutoFit/>
          </a:bodyPr>
          <a:lstStyle/>
          <a:p>
            <a:r>
              <a:rPr lang="en-US" dirty="0"/>
              <a:t>Cancer </a:t>
            </a:r>
            <a:r>
              <a:rPr lang="en-US" dirty="0" err="1"/>
              <a:t>Epidemiol</a:t>
            </a:r>
            <a:r>
              <a:rPr lang="en-US" dirty="0"/>
              <a:t> Biomarkers Prev. 2015 Oct;24(10):1439-49.</a:t>
            </a:r>
          </a:p>
          <a:p>
            <a:r>
              <a:rPr lang="en-US" b="1" dirty="0"/>
              <a:t>Circulating C-Reactive Protein and Breast Cancer Risk-Systematic Literature Review and Meta-analysis of Prospective Cohort Studies. </a:t>
            </a:r>
            <a:r>
              <a:rPr lang="en-US" dirty="0"/>
              <a:t>Chan DS, Bandera EV, Greenwood DC, </a:t>
            </a:r>
            <a:r>
              <a:rPr lang="en-US" dirty="0" err="1"/>
              <a:t>Norat</a:t>
            </a:r>
            <a:r>
              <a:rPr lang="en-US" dirty="0"/>
              <a:t> T</a:t>
            </a:r>
          </a:p>
          <a:p>
            <a:r>
              <a:rPr lang="en-US" dirty="0"/>
              <a:t>Author information: Imperial College London </a:t>
            </a:r>
          </a:p>
        </p:txBody>
      </p:sp>
      <p:sp>
        <p:nvSpPr>
          <p:cNvPr id="3" name="Rectangle 2"/>
          <p:cNvSpPr/>
          <p:nvPr/>
        </p:nvSpPr>
        <p:spPr>
          <a:xfrm>
            <a:off x="513442" y="2636535"/>
            <a:ext cx="8350192" cy="2308324"/>
          </a:xfrm>
          <a:prstGeom prst="rect">
            <a:avLst/>
          </a:prstGeom>
          <a:solidFill>
            <a:srgbClr val="CCFFCC"/>
          </a:solidFill>
        </p:spPr>
        <p:txBody>
          <a:bodyPr wrap="square">
            <a:spAutoFit/>
          </a:bodyPr>
          <a:lstStyle/>
          <a:p>
            <a:pPr algn="ctr"/>
            <a:r>
              <a:rPr lang="en-US" sz="2400" b="1" dirty="0">
                <a:solidFill>
                  <a:srgbClr val="800000"/>
                </a:solidFill>
              </a:rPr>
              <a:t>Twelve out of 15 studies identified were included in the meta-analysis on any breast cancers (3,522 cases; 69,610 women) and nine on postmenopausal breast cancer (2,516 cases; 36,847 women). For each doubling of CRP concentration, a 7% [95%</a:t>
            </a:r>
          </a:p>
          <a:p>
            <a:pPr algn="ctr"/>
            <a:r>
              <a:rPr lang="en-US" sz="2400" b="1" dirty="0">
                <a:solidFill>
                  <a:srgbClr val="800000"/>
                </a:solidFill>
              </a:rPr>
              <a:t>confidence interval (CI), 2%-12%] and 6% (95% CI, 1%-11%) increased risk was observed </a:t>
            </a:r>
          </a:p>
        </p:txBody>
      </p:sp>
    </p:spTree>
    <p:extLst>
      <p:ext uri="{BB962C8B-B14F-4D97-AF65-F5344CB8AC3E}">
        <p14:creationId xmlns:p14="http://schemas.microsoft.com/office/powerpoint/2010/main" val="20733199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140" y="177393"/>
            <a:ext cx="8323168" cy="1754327"/>
          </a:xfrm>
          <a:prstGeom prst="rect">
            <a:avLst/>
          </a:prstGeom>
        </p:spPr>
        <p:txBody>
          <a:bodyPr wrap="square">
            <a:spAutoFit/>
          </a:bodyPr>
          <a:lstStyle/>
          <a:p>
            <a:r>
              <a:rPr lang="en-US" dirty="0"/>
              <a:t>J </a:t>
            </a:r>
            <a:r>
              <a:rPr lang="en-US" dirty="0" err="1"/>
              <a:t>Natl</a:t>
            </a:r>
            <a:r>
              <a:rPr lang="en-US" dirty="0"/>
              <a:t> Cancer Inst. 2015 Jul 16;107(9). </a:t>
            </a:r>
          </a:p>
          <a:p>
            <a:r>
              <a:rPr lang="en-US" b="1" dirty="0"/>
              <a:t>Circulating </a:t>
            </a:r>
            <a:r>
              <a:rPr lang="en-US" b="1" dirty="0" err="1"/>
              <a:t>Adipokines</a:t>
            </a:r>
            <a:r>
              <a:rPr lang="en-US" b="1" dirty="0"/>
              <a:t> and Inflammatory Markers and Postmenopausal Breast Cancer Risk.</a:t>
            </a:r>
            <a:endParaRPr lang="en-US" dirty="0"/>
          </a:p>
          <a:p>
            <a:r>
              <a:rPr lang="en-US" dirty="0"/>
              <a:t>Gunter MJ, Wang T, Cushman M, </a:t>
            </a:r>
            <a:r>
              <a:rPr lang="en-US" dirty="0" err="1"/>
              <a:t>Xue</a:t>
            </a:r>
            <a:r>
              <a:rPr lang="en-US" dirty="0"/>
              <a:t> X, </a:t>
            </a:r>
            <a:r>
              <a:rPr lang="en-US" dirty="0" err="1"/>
              <a:t>Wassertheil-Smoller</a:t>
            </a:r>
            <a:r>
              <a:rPr lang="en-US" dirty="0"/>
              <a:t> S</a:t>
            </a:r>
          </a:p>
          <a:p>
            <a:r>
              <a:rPr lang="en-US" dirty="0"/>
              <a:t>Author information: Imperial College, London, UK; Albert Einstein College of Medicine, Bronx, NY </a:t>
            </a:r>
          </a:p>
        </p:txBody>
      </p:sp>
      <p:sp>
        <p:nvSpPr>
          <p:cNvPr id="3" name="Rectangle 2"/>
          <p:cNvSpPr/>
          <p:nvPr/>
        </p:nvSpPr>
        <p:spPr>
          <a:xfrm>
            <a:off x="445884" y="1720840"/>
            <a:ext cx="8698116" cy="2585323"/>
          </a:xfrm>
          <a:prstGeom prst="rect">
            <a:avLst/>
          </a:prstGeom>
        </p:spPr>
        <p:txBody>
          <a:bodyPr wrap="square">
            <a:spAutoFit/>
          </a:bodyPr>
          <a:lstStyle/>
          <a:p>
            <a:r>
              <a:rPr lang="en-US" dirty="0"/>
              <a:t>RESULTS: The association between plasma CRP levels and breast cancer risk was</a:t>
            </a:r>
          </a:p>
          <a:p>
            <a:r>
              <a:rPr lang="en-US" dirty="0"/>
              <a:t>dependent on hormone therapy (HT) use at baseline (P interaction = .003). In a</a:t>
            </a:r>
          </a:p>
          <a:p>
            <a:r>
              <a:rPr lang="en-US" dirty="0"/>
              <a:t>model that controlled for multiple breast cancer risk factors including body mass</a:t>
            </a:r>
          </a:p>
          <a:p>
            <a:r>
              <a:rPr lang="en-US" dirty="0"/>
              <a:t>index (BMI), estradiol, and insulin, CRP level was positively associated with</a:t>
            </a:r>
          </a:p>
          <a:p>
            <a:r>
              <a:rPr lang="en-US" dirty="0"/>
              <a:t>breast cancer risk among HT nonusers (hazard ratio for high </a:t>
            </a:r>
            <a:r>
              <a:rPr lang="en-US" dirty="0" err="1"/>
              <a:t>vs</a:t>
            </a:r>
            <a:r>
              <a:rPr lang="en-US" dirty="0"/>
              <a:t> low CRP levels =</a:t>
            </a:r>
          </a:p>
          <a:p>
            <a:r>
              <a:rPr lang="en-US" dirty="0"/>
              <a:t>1.67, 95% confidence interval = 1.04 to 2.68, P trend = .029). CONCLUSION: These data indicate that CRP is a risk factor for postmenopausal</a:t>
            </a:r>
          </a:p>
          <a:p>
            <a:r>
              <a:rPr lang="en-US" dirty="0"/>
              <a:t>breast cancer among HT nonusers. Inflammatory mediators, together with insulin</a:t>
            </a:r>
          </a:p>
          <a:p>
            <a:r>
              <a:rPr lang="en-US" dirty="0"/>
              <a:t>and estrogen, may play a role in the obesity-breast cancer relation</a:t>
            </a:r>
            <a:r>
              <a:rPr lang="en-US" dirty="0" smtClean="0"/>
              <a:t>.</a:t>
            </a:r>
            <a:endParaRPr lang="en-US" dirty="0"/>
          </a:p>
        </p:txBody>
      </p:sp>
      <p:sp>
        <p:nvSpPr>
          <p:cNvPr id="4" name="Rectangle 3"/>
          <p:cNvSpPr/>
          <p:nvPr/>
        </p:nvSpPr>
        <p:spPr>
          <a:xfrm>
            <a:off x="803046" y="2746336"/>
            <a:ext cx="7190074" cy="1938992"/>
          </a:xfrm>
          <a:prstGeom prst="rect">
            <a:avLst/>
          </a:prstGeom>
          <a:solidFill>
            <a:srgbClr val="CCFFCC"/>
          </a:solidFill>
        </p:spPr>
        <p:txBody>
          <a:bodyPr wrap="square">
            <a:spAutoFit/>
          </a:bodyPr>
          <a:lstStyle/>
          <a:p>
            <a:pPr algn="ctr"/>
            <a:r>
              <a:rPr lang="en-US" sz="2400" b="1" dirty="0">
                <a:solidFill>
                  <a:srgbClr val="800000"/>
                </a:solidFill>
              </a:rPr>
              <a:t>CONCLUSION: These data indicate that CRP is a risk factor for </a:t>
            </a:r>
            <a:r>
              <a:rPr lang="en-US" sz="2400" b="1" dirty="0" smtClean="0">
                <a:solidFill>
                  <a:srgbClr val="800000"/>
                </a:solidFill>
              </a:rPr>
              <a:t>postmenopausal breast </a:t>
            </a:r>
            <a:r>
              <a:rPr lang="en-US" sz="2400" b="1" dirty="0">
                <a:solidFill>
                  <a:srgbClr val="800000"/>
                </a:solidFill>
              </a:rPr>
              <a:t>cancer among HT nonusers. Inflammatory mediators, together with </a:t>
            </a:r>
            <a:r>
              <a:rPr lang="en-US" sz="2400" b="1" dirty="0" smtClean="0">
                <a:solidFill>
                  <a:srgbClr val="800000"/>
                </a:solidFill>
              </a:rPr>
              <a:t>insulin and </a:t>
            </a:r>
            <a:r>
              <a:rPr lang="en-US" sz="2400" b="1" dirty="0">
                <a:solidFill>
                  <a:srgbClr val="800000"/>
                </a:solidFill>
              </a:rPr>
              <a:t>estrogen, may play a role in the obesity-breast cancer relation. </a:t>
            </a:r>
          </a:p>
        </p:txBody>
      </p:sp>
    </p:spTree>
    <p:extLst>
      <p:ext uri="{BB962C8B-B14F-4D97-AF65-F5344CB8AC3E}">
        <p14:creationId xmlns:p14="http://schemas.microsoft.com/office/powerpoint/2010/main" val="8808829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452" y="4985939"/>
            <a:ext cx="7414180" cy="646331"/>
          </a:xfrm>
          <a:prstGeom prst="rect">
            <a:avLst/>
          </a:prstGeom>
          <a:noFill/>
        </p:spPr>
        <p:txBody>
          <a:bodyPr wrap="square" rtlCol="0">
            <a:spAutoFit/>
          </a:bodyPr>
          <a:lstStyle/>
          <a:p>
            <a:pPr algn="ctr"/>
            <a:r>
              <a:rPr lang="en-US" sz="3600" dirty="0" smtClean="0">
                <a:solidFill>
                  <a:srgbClr val="800000"/>
                </a:solidFill>
              </a:rPr>
              <a:t>Nutrition</a:t>
            </a:r>
            <a:endParaRPr lang="en-US" sz="3600" dirty="0">
              <a:solidFill>
                <a:srgbClr val="800000"/>
              </a:solidFill>
            </a:endParaRPr>
          </a:p>
        </p:txBody>
      </p:sp>
      <p:pic>
        <p:nvPicPr>
          <p:cNvPr id="3" name="Picture 2" descr="broccoli_visual_sta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19" y="1177695"/>
            <a:ext cx="5840664" cy="3285374"/>
          </a:xfrm>
          <a:prstGeom prst="rect">
            <a:avLst/>
          </a:prstGeom>
        </p:spPr>
      </p:pic>
    </p:spTree>
    <p:extLst>
      <p:ext uri="{BB962C8B-B14F-4D97-AF65-F5344CB8AC3E}">
        <p14:creationId xmlns:p14="http://schemas.microsoft.com/office/powerpoint/2010/main" val="28977850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6756"/>
            <a:ext cx="9144000" cy="5178711"/>
          </a:xfrm>
          <a:prstGeom prst="rect">
            <a:avLst/>
          </a:prstGeom>
        </p:spPr>
      </p:pic>
    </p:spTree>
    <p:extLst>
      <p:ext uri="{BB962C8B-B14F-4D97-AF65-F5344CB8AC3E}">
        <p14:creationId xmlns:p14="http://schemas.microsoft.com/office/powerpoint/2010/main" val="260396203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8610" y="441282"/>
            <a:ext cx="7241328" cy="5399420"/>
          </a:xfrm>
          <a:prstGeom prst="rect">
            <a:avLst/>
          </a:prstGeom>
        </p:spPr>
      </p:pic>
    </p:spTree>
    <p:extLst>
      <p:ext uri="{BB962C8B-B14F-4D97-AF65-F5344CB8AC3E}">
        <p14:creationId xmlns:p14="http://schemas.microsoft.com/office/powerpoint/2010/main" val="310306625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4834" y="373479"/>
            <a:ext cx="8628089" cy="1200329"/>
          </a:xfrm>
          <a:prstGeom prst="rect">
            <a:avLst/>
          </a:prstGeom>
          <a:noFill/>
        </p:spPr>
        <p:txBody>
          <a:bodyPr wrap="square" rtlCol="0">
            <a:spAutoFit/>
          </a:bodyPr>
          <a:lstStyle/>
          <a:p>
            <a:pPr algn="ctr"/>
            <a:r>
              <a:rPr lang="en-US" sz="3600" b="1" dirty="0" smtClean="0">
                <a:solidFill>
                  <a:srgbClr val="800000"/>
                </a:solidFill>
              </a:rPr>
              <a:t>Is there a Rational for concern about poor quality carbohydrates?</a:t>
            </a:r>
            <a:endParaRPr lang="en-US" sz="3600" b="1" dirty="0">
              <a:solidFill>
                <a:srgbClr val="800000"/>
              </a:solidFill>
            </a:endParaRPr>
          </a:p>
        </p:txBody>
      </p:sp>
      <p:sp>
        <p:nvSpPr>
          <p:cNvPr id="4" name="TextBox 3"/>
          <p:cNvSpPr txBox="1"/>
          <p:nvPr/>
        </p:nvSpPr>
        <p:spPr>
          <a:xfrm>
            <a:off x="485563" y="1629830"/>
            <a:ext cx="8273254" cy="4154983"/>
          </a:xfrm>
          <a:prstGeom prst="rect">
            <a:avLst/>
          </a:prstGeom>
          <a:noFill/>
        </p:spPr>
        <p:txBody>
          <a:bodyPr wrap="square" rtlCol="0">
            <a:spAutoFit/>
          </a:bodyPr>
          <a:lstStyle/>
          <a:p>
            <a:r>
              <a:rPr lang="en-US" sz="2400" b="1" dirty="0" smtClean="0"/>
              <a:t>If we are focusing on carbohydrates with specific reference to influencing cancer growth then there are at least 4 potential mechanisms worthy of consideration:</a:t>
            </a:r>
          </a:p>
          <a:p>
            <a:endParaRPr lang="en-US" sz="2400" b="1" dirty="0" smtClean="0"/>
          </a:p>
          <a:p>
            <a:pPr marL="342900" indent="-342900">
              <a:buFont typeface="Arial"/>
              <a:buChar char="•"/>
            </a:pPr>
            <a:r>
              <a:rPr lang="en-US" sz="2400" b="1" dirty="0" smtClean="0"/>
              <a:t>The role of glucose as an energy source e.g. ATP via glycolysis </a:t>
            </a:r>
            <a:r>
              <a:rPr lang="mr-IN" sz="2400" b="1" dirty="0" smtClean="0"/>
              <a:t>–</a:t>
            </a:r>
            <a:r>
              <a:rPr lang="en-US" sz="2400" b="1" dirty="0" smtClean="0"/>
              <a:t> The Warburg effect</a:t>
            </a:r>
          </a:p>
          <a:p>
            <a:pPr marL="342900" indent="-342900">
              <a:buFont typeface="Arial"/>
              <a:buChar char="•"/>
            </a:pPr>
            <a:r>
              <a:rPr lang="en-US" sz="2400" b="1" dirty="0" smtClean="0"/>
              <a:t>The role of glucose as a fundamental building blocks for cell growth e.g. Pentose Phosphate pathway</a:t>
            </a:r>
          </a:p>
          <a:p>
            <a:pPr marL="342900" indent="-342900">
              <a:buFont typeface="Arial"/>
              <a:buChar char="•"/>
            </a:pPr>
            <a:r>
              <a:rPr lang="en-US" sz="2400" b="1" dirty="0" smtClean="0"/>
              <a:t>The role of blood glucose in regulating insulin and its effects as a hormone signal to stimulate growth</a:t>
            </a:r>
          </a:p>
          <a:p>
            <a:pPr marL="342900" indent="-342900">
              <a:buFont typeface="Arial"/>
              <a:buChar char="•"/>
            </a:pPr>
            <a:r>
              <a:rPr lang="en-US" sz="2400" b="1" dirty="0" smtClean="0"/>
              <a:t>Effects of acellular carbs on a pro-inflammatory microbiota</a:t>
            </a:r>
            <a:endParaRPr lang="en-US" sz="2400" b="1" dirty="0"/>
          </a:p>
        </p:txBody>
      </p:sp>
    </p:spTree>
    <p:extLst>
      <p:ext uri="{BB962C8B-B14F-4D97-AF65-F5344CB8AC3E}">
        <p14:creationId xmlns:p14="http://schemas.microsoft.com/office/powerpoint/2010/main" val="244828460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tiff"/>
          <p:cNvPicPr>
            <a:picLocks noChangeAspect="1"/>
          </p:cNvPicPr>
          <p:nvPr/>
        </p:nvPicPr>
        <p:blipFill>
          <a:blip r:embed="rId2"/>
          <a:stretch>
            <a:fillRect/>
          </a:stretch>
        </p:blipFill>
        <p:spPr>
          <a:xfrm>
            <a:off x="597617" y="307739"/>
            <a:ext cx="8123849" cy="5633099"/>
          </a:xfrm>
          <a:prstGeom prst="rect">
            <a:avLst/>
          </a:prstGeom>
        </p:spPr>
      </p:pic>
    </p:spTree>
    <p:extLst>
      <p:ext uri="{BB962C8B-B14F-4D97-AF65-F5344CB8AC3E}">
        <p14:creationId xmlns:p14="http://schemas.microsoft.com/office/powerpoint/2010/main" val="414982608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tiff"/>
          <p:cNvPicPr>
            <a:picLocks noChangeAspect="1"/>
          </p:cNvPicPr>
          <p:nvPr/>
        </p:nvPicPr>
        <p:blipFill>
          <a:blip r:embed="rId2"/>
          <a:stretch>
            <a:fillRect/>
          </a:stretch>
        </p:blipFill>
        <p:spPr>
          <a:xfrm>
            <a:off x="1251260" y="297130"/>
            <a:ext cx="6691252" cy="5608500"/>
          </a:xfrm>
          <a:prstGeom prst="rect">
            <a:avLst/>
          </a:prstGeom>
        </p:spPr>
      </p:pic>
      <p:sp>
        <p:nvSpPr>
          <p:cNvPr id="2" name="TextBox 1"/>
          <p:cNvSpPr txBox="1"/>
          <p:nvPr/>
        </p:nvSpPr>
        <p:spPr>
          <a:xfrm>
            <a:off x="2297089" y="6069027"/>
            <a:ext cx="5173118" cy="646331"/>
          </a:xfrm>
          <a:prstGeom prst="rect">
            <a:avLst/>
          </a:prstGeom>
          <a:noFill/>
        </p:spPr>
        <p:txBody>
          <a:bodyPr wrap="square" rtlCol="0">
            <a:spAutoFit/>
          </a:bodyPr>
          <a:lstStyle/>
          <a:p>
            <a:r>
              <a:rPr lang="en-US" dirty="0" smtClean="0"/>
              <a:t>Spreadbury, </a:t>
            </a:r>
            <a:r>
              <a:rPr lang="en-US" i="1" dirty="0" smtClean="0"/>
              <a:t>Diabetes, Obesity and Metabolic Syndrome: Targets and Therapy 2013</a:t>
            </a:r>
            <a:endParaRPr lang="en-US" dirty="0"/>
          </a:p>
        </p:txBody>
      </p:sp>
    </p:spTree>
    <p:extLst>
      <p:ext uri="{BB962C8B-B14F-4D97-AF65-F5344CB8AC3E}">
        <p14:creationId xmlns:p14="http://schemas.microsoft.com/office/powerpoint/2010/main" val="56134157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78413" y="5826265"/>
            <a:ext cx="4724906" cy="369332"/>
          </a:xfrm>
          <a:prstGeom prst="rect">
            <a:avLst/>
          </a:prstGeom>
          <a:noFill/>
        </p:spPr>
        <p:txBody>
          <a:bodyPr wrap="square" rtlCol="0">
            <a:spAutoFit/>
          </a:bodyPr>
          <a:lstStyle/>
          <a:p>
            <a:r>
              <a:rPr lang="en-US" dirty="0" smtClean="0"/>
              <a:t>Courtesy </a:t>
            </a:r>
            <a:r>
              <a:rPr lang="en-US" dirty="0"/>
              <a:t>I</a:t>
            </a:r>
            <a:r>
              <a:rPr lang="en-US" dirty="0" smtClean="0"/>
              <a:t>an Spreadbury PhD</a:t>
            </a:r>
            <a:endParaRPr lang="en-US" dirty="0"/>
          </a:p>
        </p:txBody>
      </p:sp>
      <p:pic>
        <p:nvPicPr>
          <p:cNvPr id="6" name="Picture 5" descr="Screen-Shot-2015-09-07-at-12.31.33-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4525" y="1"/>
            <a:ext cx="6272551" cy="6439252"/>
          </a:xfrm>
          <a:prstGeom prst="rect">
            <a:avLst/>
          </a:prstGeom>
        </p:spPr>
      </p:pic>
      <p:sp>
        <p:nvSpPr>
          <p:cNvPr id="7" name="Rounded Rectangle 6"/>
          <p:cNvSpPr/>
          <p:nvPr/>
        </p:nvSpPr>
        <p:spPr>
          <a:xfrm>
            <a:off x="4930337" y="6473349"/>
            <a:ext cx="1123757" cy="338553"/>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solidFill>
                  <a:schemeClr val="bg1"/>
                </a:solidFill>
              </a:rPr>
              <a:t>Cancer</a:t>
            </a:r>
            <a:endParaRPr lang="en-US" dirty="0">
              <a:solidFill>
                <a:schemeClr val="bg1"/>
              </a:solidFill>
            </a:endParaRPr>
          </a:p>
        </p:txBody>
      </p:sp>
      <p:cxnSp>
        <p:nvCxnSpPr>
          <p:cNvPr id="9" name="Straight Arrow Connector 8"/>
          <p:cNvCxnSpPr/>
          <p:nvPr/>
        </p:nvCxnSpPr>
        <p:spPr>
          <a:xfrm>
            <a:off x="3398944" y="6439253"/>
            <a:ext cx="1400664" cy="2086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0439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228600"/>
            <a:ext cx="3581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latin typeface="Times New Roman" charset="0"/>
                <a:cs typeface="Times New Roman" charset="0"/>
              </a:rPr>
              <a:t>Poor Quality Carbs</a:t>
            </a:r>
          </a:p>
          <a:p>
            <a:pPr algn="ctr" eaLnBrk="1" hangingPunct="1"/>
            <a:r>
              <a:rPr lang="en-US" sz="2000" b="1" dirty="0">
                <a:latin typeface="Times New Roman" charset="0"/>
                <a:cs typeface="Times New Roman" charset="0"/>
              </a:rPr>
              <a:t>Acellular carbohydrate density</a:t>
            </a:r>
          </a:p>
        </p:txBody>
      </p:sp>
      <p:sp>
        <p:nvSpPr>
          <p:cNvPr id="5" name="TextBox 4"/>
          <p:cNvSpPr txBox="1">
            <a:spLocks noChangeArrowheads="1"/>
          </p:cNvSpPr>
          <p:nvPr/>
        </p:nvSpPr>
        <p:spPr bwMode="auto">
          <a:xfrm>
            <a:off x="685800" y="1447800"/>
            <a:ext cx="2057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Excess Insulin</a:t>
            </a:r>
          </a:p>
        </p:txBody>
      </p:sp>
      <p:sp>
        <p:nvSpPr>
          <p:cNvPr id="6" name="TextBox 5"/>
          <p:cNvSpPr txBox="1">
            <a:spLocks noChangeArrowheads="1"/>
          </p:cNvSpPr>
          <p:nvPr/>
        </p:nvSpPr>
        <p:spPr bwMode="auto">
          <a:xfrm>
            <a:off x="2057400" y="3276600"/>
            <a:ext cx="2895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Down-regulation of insulin receptors</a:t>
            </a:r>
          </a:p>
        </p:txBody>
      </p:sp>
      <p:sp>
        <p:nvSpPr>
          <p:cNvPr id="7" name="TextBox 6"/>
          <p:cNvSpPr txBox="1">
            <a:spLocks noChangeArrowheads="1"/>
          </p:cNvSpPr>
          <p:nvPr/>
        </p:nvSpPr>
        <p:spPr bwMode="auto">
          <a:xfrm>
            <a:off x="3276600" y="4495800"/>
            <a:ext cx="228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0000"/>
                </a:solidFill>
                <a:latin typeface="Times New Roman" charset="0"/>
                <a:cs typeface="Times New Roman" charset="0"/>
              </a:rPr>
              <a:t>Insulin Resistance</a:t>
            </a:r>
          </a:p>
        </p:txBody>
      </p:sp>
      <p:sp>
        <p:nvSpPr>
          <p:cNvPr id="8" name="TextBox 7"/>
          <p:cNvSpPr txBox="1"/>
          <p:nvPr/>
        </p:nvSpPr>
        <p:spPr>
          <a:xfrm>
            <a:off x="5410200" y="381000"/>
            <a:ext cx="2937756" cy="26781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defRPr/>
            </a:pPr>
            <a:r>
              <a:rPr lang="en-US" sz="2400" dirty="0">
                <a:solidFill>
                  <a:srgbClr val="800000"/>
                </a:solidFill>
                <a:latin typeface="Times New Roman"/>
                <a:cs typeface="Times New Roman"/>
              </a:rPr>
              <a:t>Inflammation</a:t>
            </a:r>
          </a:p>
          <a:p>
            <a:pPr marL="285750" indent="-285750">
              <a:buFont typeface="Arial"/>
              <a:buChar char="•"/>
              <a:defRPr/>
            </a:pPr>
            <a:r>
              <a:rPr lang="en-US" dirty="0"/>
              <a:t>Stress</a:t>
            </a:r>
          </a:p>
          <a:p>
            <a:pPr marL="285750" indent="-285750">
              <a:buFont typeface="Arial"/>
              <a:buChar char="•"/>
              <a:defRPr/>
            </a:pPr>
            <a:r>
              <a:rPr lang="en-US" dirty="0"/>
              <a:t>Sleep disruption</a:t>
            </a:r>
          </a:p>
          <a:p>
            <a:pPr marL="285750" indent="-285750">
              <a:buFont typeface="Arial"/>
              <a:buChar char="•"/>
              <a:defRPr/>
            </a:pPr>
            <a:r>
              <a:rPr lang="en-US" i="1" dirty="0"/>
              <a:t>Altered gut-permeability/microbiome</a:t>
            </a:r>
          </a:p>
          <a:p>
            <a:pPr marL="285750" indent="-285750">
              <a:buFont typeface="Arial"/>
              <a:buChar char="•"/>
              <a:defRPr/>
            </a:pPr>
            <a:r>
              <a:rPr lang="en-US" dirty="0"/>
              <a:t>Social isolation</a:t>
            </a:r>
          </a:p>
          <a:p>
            <a:pPr marL="285750" indent="-285750">
              <a:buFont typeface="Arial"/>
              <a:buChar char="•"/>
              <a:defRPr/>
            </a:pPr>
            <a:r>
              <a:rPr lang="en-US" dirty="0"/>
              <a:t>Toxin excess</a:t>
            </a:r>
          </a:p>
          <a:p>
            <a:pPr marL="285750" indent="-285750">
              <a:buFont typeface="Arial"/>
              <a:buChar char="•"/>
              <a:defRPr/>
            </a:pPr>
            <a:r>
              <a:rPr lang="en-US" dirty="0"/>
              <a:t>Sedentary states</a:t>
            </a:r>
          </a:p>
          <a:p>
            <a:pPr marL="285750" indent="-285750">
              <a:buFont typeface="Arial"/>
              <a:buChar char="•"/>
              <a:defRPr/>
            </a:pPr>
            <a:r>
              <a:rPr lang="en-US" dirty="0"/>
              <a:t>VAT</a:t>
            </a:r>
          </a:p>
        </p:txBody>
      </p:sp>
      <p:sp>
        <p:nvSpPr>
          <p:cNvPr id="10" name="TextBox 9"/>
          <p:cNvSpPr txBox="1">
            <a:spLocks noChangeArrowheads="1"/>
          </p:cNvSpPr>
          <p:nvPr/>
        </p:nvSpPr>
        <p:spPr bwMode="auto">
          <a:xfrm>
            <a:off x="33338" y="2438400"/>
            <a:ext cx="24050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t>VAT Fat storage-lipogenesis</a:t>
            </a:r>
          </a:p>
        </p:txBody>
      </p:sp>
      <p:sp>
        <p:nvSpPr>
          <p:cNvPr id="11" name="TextBox 10"/>
          <p:cNvSpPr txBox="1">
            <a:spLocks noChangeArrowheads="1"/>
          </p:cNvSpPr>
          <p:nvPr/>
        </p:nvSpPr>
        <p:spPr bwMode="auto">
          <a:xfrm>
            <a:off x="3352800" y="5334000"/>
            <a:ext cx="2438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800000"/>
                </a:solidFill>
                <a:latin typeface="Times New Roman" charset="0"/>
                <a:cs typeface="Times New Roman" charset="0"/>
              </a:rPr>
              <a:t>Leptin resistance</a:t>
            </a:r>
          </a:p>
        </p:txBody>
      </p:sp>
      <p:sp>
        <p:nvSpPr>
          <p:cNvPr id="12" name="TextBox 11"/>
          <p:cNvSpPr txBox="1">
            <a:spLocks noChangeArrowheads="1"/>
          </p:cNvSpPr>
          <p:nvPr/>
        </p:nvSpPr>
        <p:spPr bwMode="auto">
          <a:xfrm>
            <a:off x="2438400" y="6248400"/>
            <a:ext cx="3886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i="1" dirty="0" smtClean="0">
                <a:latin typeface="Times New Roman" charset="0"/>
                <a:cs typeface="Times New Roman" charset="0"/>
              </a:rPr>
              <a:t>Cell regulation and growth</a:t>
            </a:r>
            <a:endParaRPr lang="en-US" b="1" i="1" dirty="0">
              <a:latin typeface="Times New Roman" charset="0"/>
              <a:cs typeface="Times New Roman" charset="0"/>
            </a:endParaRPr>
          </a:p>
        </p:txBody>
      </p:sp>
      <p:cxnSp>
        <p:nvCxnSpPr>
          <p:cNvPr id="3" name="Straight Arrow Connector 2"/>
          <p:cNvCxnSpPr>
            <a:cxnSpLocks noChangeShapeType="1"/>
          </p:cNvCxnSpPr>
          <p:nvPr/>
        </p:nvCxnSpPr>
        <p:spPr bwMode="auto">
          <a:xfrm>
            <a:off x="1676400" y="914400"/>
            <a:ext cx="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Straight Arrow Connector 12"/>
          <p:cNvCxnSpPr>
            <a:cxnSpLocks noChangeShapeType="1"/>
          </p:cNvCxnSpPr>
          <p:nvPr/>
        </p:nvCxnSpPr>
        <p:spPr bwMode="auto">
          <a:xfrm flipH="1">
            <a:off x="1295400" y="1905000"/>
            <a:ext cx="30480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a:cxnSpLocks noChangeShapeType="1"/>
          </p:cNvCxnSpPr>
          <p:nvPr/>
        </p:nvCxnSpPr>
        <p:spPr bwMode="auto">
          <a:xfrm>
            <a:off x="3657600" y="3886200"/>
            <a:ext cx="304800" cy="6096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cxnSpLocks noChangeShapeType="1"/>
          </p:cNvCxnSpPr>
          <p:nvPr/>
        </p:nvCxnSpPr>
        <p:spPr bwMode="auto">
          <a:xfrm flipH="1">
            <a:off x="5334000" y="3084513"/>
            <a:ext cx="457200" cy="1563687"/>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a:cxnSpLocks noChangeShapeType="1"/>
            <a:endCxn id="7" idx="1"/>
          </p:cNvCxnSpPr>
          <p:nvPr/>
        </p:nvCxnSpPr>
        <p:spPr bwMode="auto">
          <a:xfrm>
            <a:off x="1447800" y="3200400"/>
            <a:ext cx="1828800" cy="1495425"/>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cxnSpLocks noChangeShapeType="1"/>
          </p:cNvCxnSpPr>
          <p:nvPr/>
        </p:nvCxnSpPr>
        <p:spPr bwMode="auto">
          <a:xfrm>
            <a:off x="4191000" y="4953000"/>
            <a:ext cx="0" cy="4572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p:cNvCxnSpPr>
            <a:cxnSpLocks noChangeShapeType="1"/>
          </p:cNvCxnSpPr>
          <p:nvPr/>
        </p:nvCxnSpPr>
        <p:spPr bwMode="auto">
          <a:xfrm>
            <a:off x="4191000" y="5791200"/>
            <a:ext cx="0" cy="5334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Straight Arrow Connector 15"/>
          <p:cNvCxnSpPr>
            <a:cxnSpLocks noChangeShapeType="1"/>
          </p:cNvCxnSpPr>
          <p:nvPr/>
        </p:nvCxnSpPr>
        <p:spPr bwMode="auto">
          <a:xfrm>
            <a:off x="2209800" y="1905000"/>
            <a:ext cx="1066800" cy="1371600"/>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a:cxnSpLocks noChangeShapeType="1"/>
          </p:cNvCxnSpPr>
          <p:nvPr/>
        </p:nvCxnSpPr>
        <p:spPr bwMode="auto">
          <a:xfrm flipV="1">
            <a:off x="3429000" y="685800"/>
            <a:ext cx="1981200" cy="76200"/>
          </a:xfrm>
          <a:prstGeom prst="straightConnector1">
            <a:avLst/>
          </a:prstGeom>
          <a:noFill/>
          <a:ln w="9525">
            <a:solidFill>
              <a:srgbClr val="8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p:cNvCxnSpPr>
            <a:cxnSpLocks noChangeShapeType="1"/>
          </p:cNvCxnSpPr>
          <p:nvPr/>
        </p:nvCxnSpPr>
        <p:spPr bwMode="auto">
          <a:xfrm flipH="1">
            <a:off x="5181600" y="3084513"/>
            <a:ext cx="1143000" cy="2401887"/>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999549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471" y="143920"/>
            <a:ext cx="4977375" cy="1143000"/>
          </a:xfrm>
        </p:spPr>
        <p:txBody>
          <a:bodyPr/>
          <a:lstStyle/>
          <a:p>
            <a:pPr algn="l"/>
            <a:r>
              <a:rPr lang="en-US" dirty="0" smtClean="0">
                <a:solidFill>
                  <a:srgbClr val="800000"/>
                </a:solidFill>
              </a:rPr>
              <a:t>Learning objectives</a:t>
            </a:r>
            <a:endParaRPr lang="en-US" dirty="0">
              <a:solidFill>
                <a:srgbClr val="800000"/>
              </a:solidFill>
            </a:endParaRPr>
          </a:p>
        </p:txBody>
      </p:sp>
      <p:sp>
        <p:nvSpPr>
          <p:cNvPr id="3" name="Content Placeholder 2"/>
          <p:cNvSpPr>
            <a:spLocks noGrp="1"/>
          </p:cNvSpPr>
          <p:nvPr>
            <p:ph idx="1"/>
          </p:nvPr>
        </p:nvSpPr>
        <p:spPr>
          <a:xfrm>
            <a:off x="0" y="1417638"/>
            <a:ext cx="8975921" cy="4708525"/>
          </a:xfrm>
        </p:spPr>
        <p:txBody>
          <a:bodyPr>
            <a:normAutofit fontScale="92500" lnSpcReduction="10000"/>
          </a:bodyPr>
          <a:lstStyle/>
          <a:p>
            <a:r>
              <a:rPr lang="en-US" dirty="0" smtClean="0"/>
              <a:t>Examine breast cancer as a metabolic disease i.e., how what happens outside the nucleus impacts what happens inside the nucleus</a:t>
            </a:r>
          </a:p>
          <a:p>
            <a:r>
              <a:rPr lang="en-US" dirty="0" smtClean="0"/>
              <a:t>Review the research associating weight, inflammation and insulin </a:t>
            </a:r>
            <a:r>
              <a:rPr lang="en-US" dirty="0"/>
              <a:t>resistance (</a:t>
            </a:r>
            <a:r>
              <a:rPr lang="en-US" dirty="0" err="1"/>
              <a:t>oncometabolic</a:t>
            </a:r>
            <a:r>
              <a:rPr lang="en-US" dirty="0"/>
              <a:t> microenvironment</a:t>
            </a:r>
            <a:r>
              <a:rPr lang="en-US" dirty="0" smtClean="0"/>
              <a:t>) with breast cancer risk-prognosis</a:t>
            </a:r>
          </a:p>
          <a:p>
            <a:r>
              <a:rPr lang="en-US" dirty="0" smtClean="0"/>
              <a:t>Review the epidemiology of vitamin D and breast cancer risk-prognosis</a:t>
            </a:r>
          </a:p>
          <a:p>
            <a:r>
              <a:rPr lang="en-US" dirty="0" smtClean="0"/>
              <a:t>Review Lifestyle considerations in breast cancer risk reduction and management</a:t>
            </a:r>
            <a:endParaRPr lang="en-US" dirty="0"/>
          </a:p>
        </p:txBody>
      </p:sp>
    </p:spTree>
    <p:extLst>
      <p:ext uri="{BB962C8B-B14F-4D97-AF65-F5344CB8AC3E}">
        <p14:creationId xmlns:p14="http://schemas.microsoft.com/office/powerpoint/2010/main" val="23711858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442"/>
            <a:ext cx="9144000" cy="5050584"/>
          </a:xfrm>
          <a:prstGeom prst="rect">
            <a:avLst/>
          </a:prstGeom>
        </p:spPr>
      </p:pic>
    </p:spTree>
    <p:extLst>
      <p:ext uri="{BB962C8B-B14F-4D97-AF65-F5344CB8AC3E}">
        <p14:creationId xmlns:p14="http://schemas.microsoft.com/office/powerpoint/2010/main" val="39639688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6971"/>
            <a:ext cx="9144000" cy="4551028"/>
          </a:xfrm>
          <a:prstGeom prst="rect">
            <a:avLst/>
          </a:prstGeom>
        </p:spPr>
      </p:pic>
      <p:sp>
        <p:nvSpPr>
          <p:cNvPr id="3" name="TextBox 2"/>
          <p:cNvSpPr txBox="1"/>
          <p:nvPr/>
        </p:nvSpPr>
        <p:spPr>
          <a:xfrm>
            <a:off x="2222387" y="1369942"/>
            <a:ext cx="4295368" cy="830997"/>
          </a:xfrm>
          <a:prstGeom prst="rect">
            <a:avLst/>
          </a:prstGeom>
          <a:solidFill>
            <a:schemeClr val="bg1"/>
          </a:solidFill>
        </p:spPr>
        <p:txBody>
          <a:bodyPr wrap="square" rtlCol="0">
            <a:spAutoFit/>
          </a:bodyPr>
          <a:lstStyle/>
          <a:p>
            <a:pPr algn="ctr"/>
            <a:r>
              <a:rPr lang="en-US" sz="2400" b="1" dirty="0" smtClean="0">
                <a:solidFill>
                  <a:srgbClr val="800000"/>
                </a:solidFill>
              </a:rPr>
              <a:t>Minimize-avoid sugar and refined starches</a:t>
            </a:r>
            <a:endParaRPr lang="en-US" sz="2400" b="1" dirty="0">
              <a:solidFill>
                <a:srgbClr val="800000"/>
              </a:solidFill>
            </a:endParaRPr>
          </a:p>
        </p:txBody>
      </p:sp>
    </p:spTree>
    <p:extLst>
      <p:ext uri="{BB962C8B-B14F-4D97-AF65-F5344CB8AC3E}">
        <p14:creationId xmlns:p14="http://schemas.microsoft.com/office/powerpoint/2010/main" val="329660479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chf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9237"/>
            <a:ext cx="9144000" cy="5361572"/>
          </a:xfrm>
          <a:prstGeom prst="rect">
            <a:avLst/>
          </a:prstGeom>
        </p:spPr>
      </p:pic>
    </p:spTree>
    <p:extLst>
      <p:ext uri="{BB962C8B-B14F-4D97-AF65-F5344CB8AC3E}">
        <p14:creationId xmlns:p14="http://schemas.microsoft.com/office/powerpoint/2010/main" val="335876439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50800"/>
            <a:ext cx="9144000" cy="6732707"/>
          </a:xfrm>
          <a:prstGeom prst="rect">
            <a:avLst/>
          </a:prstGeom>
        </p:spPr>
      </p:pic>
      <p:sp>
        <p:nvSpPr>
          <p:cNvPr id="4" name="TextBox 3"/>
          <p:cNvSpPr txBox="1"/>
          <p:nvPr/>
        </p:nvSpPr>
        <p:spPr>
          <a:xfrm>
            <a:off x="336159" y="3977547"/>
            <a:ext cx="8422658" cy="1200328"/>
          </a:xfrm>
          <a:prstGeom prst="rect">
            <a:avLst/>
          </a:prstGeom>
          <a:solidFill>
            <a:srgbClr val="CCFFCC"/>
          </a:solidFill>
        </p:spPr>
        <p:txBody>
          <a:bodyPr wrap="square" rtlCol="0">
            <a:spAutoFit/>
          </a:bodyPr>
          <a:lstStyle/>
          <a:p>
            <a:pPr algn="ctr"/>
            <a:r>
              <a:rPr lang="en-US" sz="2400" b="1" i="1" dirty="0" smtClean="0">
                <a:solidFill>
                  <a:srgbClr val="800000"/>
                </a:solidFill>
              </a:rPr>
              <a:t>“we identify distinct microbial communities from women with breast </a:t>
            </a:r>
            <a:r>
              <a:rPr lang="en-US" sz="2400" b="1" i="1" dirty="0" err="1" smtClean="0">
                <a:solidFill>
                  <a:srgbClr val="800000"/>
                </a:solidFill>
              </a:rPr>
              <a:t>canceras</a:t>
            </a:r>
            <a:r>
              <a:rPr lang="en-US" sz="2400" b="1" i="1" dirty="0" smtClean="0">
                <a:solidFill>
                  <a:srgbClr val="800000"/>
                </a:solidFill>
              </a:rPr>
              <a:t> compared to women with benign breast disease.”</a:t>
            </a:r>
            <a:endParaRPr lang="en-US" sz="2400" b="1" i="1" dirty="0">
              <a:solidFill>
                <a:srgbClr val="800000"/>
              </a:solidFill>
            </a:endParaRPr>
          </a:p>
        </p:txBody>
      </p:sp>
    </p:spTree>
    <p:extLst>
      <p:ext uri="{BB962C8B-B14F-4D97-AF65-F5344CB8AC3E}">
        <p14:creationId xmlns:p14="http://schemas.microsoft.com/office/powerpoint/2010/main" val="1634422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800000"/>
                </a:solidFill>
                <a:latin typeface="Times New Roman"/>
                <a:cs typeface="Times New Roman"/>
              </a:rPr>
              <a:t>Time-restricted feeding</a:t>
            </a:r>
            <a:endParaRPr lang="en-US" sz="4000" dirty="0">
              <a:solidFill>
                <a:srgbClr val="800000"/>
              </a:solidFill>
              <a:latin typeface="Times New Roman"/>
              <a:cs typeface="Times New Roman"/>
            </a:endParaRPr>
          </a:p>
        </p:txBody>
      </p:sp>
      <p:sp>
        <p:nvSpPr>
          <p:cNvPr id="3" name="Content Placeholder 2"/>
          <p:cNvSpPr>
            <a:spLocks noGrp="1"/>
          </p:cNvSpPr>
          <p:nvPr>
            <p:ph idx="1"/>
          </p:nvPr>
        </p:nvSpPr>
        <p:spPr>
          <a:xfrm>
            <a:off x="457200" y="2128343"/>
            <a:ext cx="8229600" cy="3641901"/>
          </a:xfrm>
        </p:spPr>
        <p:txBody>
          <a:bodyPr>
            <a:normAutofit/>
          </a:bodyPr>
          <a:lstStyle/>
          <a:p>
            <a:r>
              <a:rPr lang="en-US" sz="2400" dirty="0" smtClean="0"/>
              <a:t>Time restricted feeding (10-12 </a:t>
            </a:r>
            <a:r>
              <a:rPr lang="en-US" sz="2400" dirty="0" err="1" smtClean="0"/>
              <a:t>hrs</a:t>
            </a:r>
            <a:r>
              <a:rPr lang="en-US" sz="2400" dirty="0" smtClean="0"/>
              <a:t>) or complete periods of fasting for 24 hrs.</a:t>
            </a:r>
          </a:p>
          <a:p>
            <a:r>
              <a:rPr lang="en-US" sz="2400" dirty="0" smtClean="0"/>
              <a:t>Decreases in body weight and visceral fat</a:t>
            </a:r>
          </a:p>
          <a:p>
            <a:r>
              <a:rPr lang="en-US" sz="2400" dirty="0" smtClean="0"/>
              <a:t>Improved cardiovascular disease risk profile</a:t>
            </a:r>
          </a:p>
          <a:p>
            <a:r>
              <a:rPr lang="en-US" sz="2400" dirty="0" smtClean="0"/>
              <a:t>Decreased inflammation (</a:t>
            </a:r>
            <a:r>
              <a:rPr lang="it-IT" sz="2400" dirty="0" err="1" smtClean="0"/>
              <a:t>Biogerontology</a:t>
            </a:r>
            <a:r>
              <a:rPr lang="it-IT" sz="2400" dirty="0" smtClean="0"/>
              <a:t>. 2015 Dec;16(6):775-88</a:t>
            </a:r>
            <a:r>
              <a:rPr lang="is-IS" sz="2400" dirty="0" smtClean="0"/>
              <a:t>)</a:t>
            </a:r>
            <a:endParaRPr lang="en-US" sz="2400" dirty="0" smtClean="0"/>
          </a:p>
          <a:p>
            <a:r>
              <a:rPr lang="sk-SK" sz="2400" dirty="0" smtClean="0"/>
              <a:t>Upregulated Autophagy (</a:t>
            </a:r>
            <a:r>
              <a:rPr lang="fi-FI" sz="2400" dirty="0" err="1" smtClean="0"/>
              <a:t>Autophagy</a:t>
            </a:r>
            <a:r>
              <a:rPr lang="fi-FI" sz="2400" dirty="0" smtClean="0"/>
              <a:t>, 2014;10:11, 1879-1882)</a:t>
            </a:r>
            <a:endParaRPr lang="sk-SK" sz="2400" dirty="0" smtClean="0"/>
          </a:p>
          <a:p>
            <a:endParaRPr lang="en-US" sz="2800" dirty="0" smtClean="0"/>
          </a:p>
          <a:p>
            <a:endParaRPr lang="en-US" sz="2800" dirty="0" smtClean="0"/>
          </a:p>
          <a:p>
            <a:endParaRPr lang="en-US" sz="2800" dirty="0" smtClean="0"/>
          </a:p>
          <a:p>
            <a:endParaRPr lang="en-US" sz="2800" dirty="0"/>
          </a:p>
        </p:txBody>
      </p:sp>
      <p:pic>
        <p:nvPicPr>
          <p:cNvPr id="4" name="Picture 3" descr="de1219_445370bd0288459a94e4bd1c5491f17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515" y="125749"/>
            <a:ext cx="1572693" cy="1760477"/>
          </a:xfrm>
          <a:prstGeom prst="rect">
            <a:avLst/>
          </a:prstGeom>
        </p:spPr>
      </p:pic>
    </p:spTree>
    <p:extLst>
      <p:ext uri="{BB962C8B-B14F-4D97-AF65-F5344CB8AC3E}">
        <p14:creationId xmlns:p14="http://schemas.microsoft.com/office/powerpoint/2010/main" val="329785780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77421"/>
            <a:ext cx="9144000" cy="5155434"/>
          </a:xfrm>
          <a:prstGeom prst="rect">
            <a:avLst/>
          </a:prstGeom>
        </p:spPr>
      </p:pic>
    </p:spTree>
    <p:extLst>
      <p:ext uri="{BB962C8B-B14F-4D97-AF65-F5344CB8AC3E}">
        <p14:creationId xmlns:p14="http://schemas.microsoft.com/office/powerpoint/2010/main" val="47651334"/>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993" y="925629"/>
            <a:ext cx="7769015" cy="4524316"/>
          </a:xfrm>
          <a:prstGeom prst="rect">
            <a:avLst/>
          </a:prstGeom>
          <a:solidFill>
            <a:srgbClr val="CCFFCC"/>
          </a:solidFill>
        </p:spPr>
        <p:txBody>
          <a:bodyPr wrap="square">
            <a:spAutoFit/>
          </a:bodyPr>
          <a:lstStyle/>
          <a:p>
            <a:r>
              <a:rPr lang="en-US" dirty="0"/>
              <a:t>RESULTS:</a:t>
            </a:r>
          </a:p>
          <a:p>
            <a:r>
              <a:rPr lang="en-US" dirty="0"/>
              <a:t>The cohort of 2413 women (mean [SD] age, 52.4 [8.9] years) reported a mean (SD) fasting duration of 12.5 (1.7) hours per night. In repeated-measures Cox proportional hazards regression models, </a:t>
            </a:r>
            <a:r>
              <a:rPr lang="en-US" sz="2000" b="1" dirty="0">
                <a:solidFill>
                  <a:srgbClr val="800000"/>
                </a:solidFill>
              </a:rPr>
              <a:t>fasting less than 13 hours per night (lower 2 </a:t>
            </a:r>
            <a:r>
              <a:rPr lang="en-US" sz="2000" b="1" dirty="0" err="1">
                <a:solidFill>
                  <a:srgbClr val="800000"/>
                </a:solidFill>
              </a:rPr>
              <a:t>tertiles</a:t>
            </a:r>
            <a:r>
              <a:rPr lang="en-US" sz="2000" b="1" dirty="0">
                <a:solidFill>
                  <a:srgbClr val="800000"/>
                </a:solidFill>
              </a:rPr>
              <a:t> of nightly fasting distribution) was associated with an increase in the risk of breast cancer recurrence compared with fasting 13 or more hours per night (hazard ratio, 1.36; 95% CI, 1.05-1.76)</a:t>
            </a:r>
            <a:r>
              <a:rPr lang="en-US" dirty="0"/>
              <a:t>. Nightly fasting less than 13 hours was not associated with a statistically significant higher risk of breast cancer mortality (hazard ratio, 1.21; 95% CI, 0.91-1.60) or a statistically significant higher risk of all-cause mortality (hazard ratio, 1.22; 95% CI, 0.95-1.56)</a:t>
            </a:r>
            <a:r>
              <a:rPr lang="en-US" b="1" dirty="0">
                <a:solidFill>
                  <a:srgbClr val="800000"/>
                </a:solidFill>
              </a:rPr>
              <a:t>. </a:t>
            </a:r>
            <a:r>
              <a:rPr lang="en-US" sz="2000" b="1" dirty="0">
                <a:solidFill>
                  <a:srgbClr val="800000"/>
                </a:solidFill>
              </a:rPr>
              <a:t>In multivariable linear regression models, each 2-hour increase in the nightly fasting duration was associated with significantly lower hemoglobin A1c levels (β = -0.37; 95% CI, -0.72 to -0.01) and a longer duration of nighttime sleep (β = 0.20; 95% CI, 0.14-0.26).</a:t>
            </a:r>
          </a:p>
        </p:txBody>
      </p:sp>
    </p:spTree>
    <p:extLst>
      <p:ext uri="{BB962C8B-B14F-4D97-AF65-F5344CB8AC3E}">
        <p14:creationId xmlns:p14="http://schemas.microsoft.com/office/powerpoint/2010/main" val="281695307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 and health 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5394059"/>
          </a:xfrm>
          <a:prstGeom prst="rect">
            <a:avLst/>
          </a:prstGeom>
        </p:spPr>
      </p:pic>
      <p:pic>
        <p:nvPicPr>
          <p:cNvPr id="3" name="Picture 2"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1200"/>
            <a:ext cx="9144000" cy="416162"/>
          </a:xfrm>
          <a:prstGeom prst="rect">
            <a:avLst/>
          </a:prstGeom>
        </p:spPr>
      </p:pic>
    </p:spTree>
    <p:extLst>
      <p:ext uri="{BB962C8B-B14F-4D97-AF65-F5344CB8AC3E}">
        <p14:creationId xmlns:p14="http://schemas.microsoft.com/office/powerpoint/2010/main" val="424560584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8081" y="194303"/>
            <a:ext cx="6723186" cy="1477328"/>
          </a:xfrm>
          <a:prstGeom prst="rect">
            <a:avLst/>
          </a:prstGeom>
        </p:spPr>
        <p:txBody>
          <a:bodyPr wrap="square">
            <a:spAutoFit/>
          </a:bodyPr>
          <a:lstStyle/>
          <a:p>
            <a:r>
              <a:rPr lang="en-US" dirty="0"/>
              <a:t>Breast. 2013 Jun;22(3):309-13. </a:t>
            </a:r>
            <a:r>
              <a:rPr lang="en-US" b="1" dirty="0"/>
              <a:t>Cruciferous vegetables intake is inversely associated with risk of breast cancer: a meta-analysis. </a:t>
            </a:r>
            <a:r>
              <a:rPr lang="en-US" dirty="0"/>
              <a:t>Liu X, </a:t>
            </a:r>
            <a:r>
              <a:rPr lang="en-US" dirty="0" err="1"/>
              <a:t>Lv</a:t>
            </a:r>
            <a:r>
              <a:rPr lang="en-US" dirty="0"/>
              <a:t> K.</a:t>
            </a:r>
          </a:p>
          <a:p>
            <a:r>
              <a:rPr lang="en-US" dirty="0"/>
              <a:t>Author information: Department of Gastrointestinal Surgery, The First Affiliated Hospital, School of Medicine, Zhejiang University, China.</a:t>
            </a:r>
          </a:p>
        </p:txBody>
      </p:sp>
      <p:sp>
        <p:nvSpPr>
          <p:cNvPr id="4" name="Rectangle 3"/>
          <p:cNvSpPr/>
          <p:nvPr/>
        </p:nvSpPr>
        <p:spPr>
          <a:xfrm>
            <a:off x="504239" y="2517599"/>
            <a:ext cx="7845952" cy="2308324"/>
          </a:xfrm>
          <a:prstGeom prst="rect">
            <a:avLst/>
          </a:prstGeom>
          <a:solidFill>
            <a:srgbClr val="CCFFCC"/>
          </a:solidFill>
        </p:spPr>
        <p:txBody>
          <a:bodyPr wrap="square">
            <a:spAutoFit/>
          </a:bodyPr>
          <a:lstStyle/>
          <a:p>
            <a:pPr algn="ctr"/>
            <a:r>
              <a:rPr lang="en-US" sz="2400" b="1" dirty="0">
                <a:solidFill>
                  <a:srgbClr val="800000"/>
                </a:solidFill>
              </a:rPr>
              <a:t>RESULTS: Thirteen epidemiologic studies (11 case-control and 2 cohort studies</a:t>
            </a:r>
            <a:r>
              <a:rPr lang="en-US" sz="2400" b="1" dirty="0" smtClean="0">
                <a:solidFill>
                  <a:srgbClr val="800000"/>
                </a:solidFill>
              </a:rPr>
              <a:t>) were </a:t>
            </a:r>
            <a:r>
              <a:rPr lang="en-US" sz="2400" b="1" dirty="0">
                <a:solidFill>
                  <a:srgbClr val="800000"/>
                </a:solidFill>
              </a:rPr>
              <a:t>included in the meta-analysis. The combined results from all </a:t>
            </a:r>
            <a:r>
              <a:rPr lang="en-US" sz="2400" b="1" dirty="0" smtClean="0">
                <a:solidFill>
                  <a:srgbClr val="800000"/>
                </a:solidFill>
              </a:rPr>
              <a:t>studies indicated </a:t>
            </a:r>
            <a:r>
              <a:rPr lang="en-US" sz="2400" b="1" dirty="0">
                <a:solidFill>
                  <a:srgbClr val="800000"/>
                </a:solidFill>
              </a:rPr>
              <a:t>that high cruciferous vegetables intake was significantly associated</a:t>
            </a:r>
          </a:p>
          <a:p>
            <a:pPr algn="ctr"/>
            <a:r>
              <a:rPr lang="en-US" sz="2400" b="1" dirty="0">
                <a:solidFill>
                  <a:srgbClr val="800000"/>
                </a:solidFill>
              </a:rPr>
              <a:t>with reduced breast cancer risk (RR = 0.85, 95% CI = 0.77-0.94).</a:t>
            </a:r>
          </a:p>
        </p:txBody>
      </p:sp>
      <p:pic>
        <p:nvPicPr>
          <p:cNvPr id="2" name="Picture 1" descr="crucifers-licens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952" y="194303"/>
            <a:ext cx="2327048" cy="1545160"/>
          </a:xfrm>
          <a:prstGeom prst="rect">
            <a:avLst/>
          </a:prstGeom>
        </p:spPr>
      </p:pic>
      <p:sp>
        <p:nvSpPr>
          <p:cNvPr id="5" name="TextBox 4"/>
          <p:cNvSpPr txBox="1"/>
          <p:nvPr/>
        </p:nvSpPr>
        <p:spPr>
          <a:xfrm>
            <a:off x="989802" y="5140002"/>
            <a:ext cx="7246101" cy="830997"/>
          </a:xfrm>
          <a:prstGeom prst="rect">
            <a:avLst/>
          </a:prstGeom>
          <a:noFill/>
        </p:spPr>
        <p:txBody>
          <a:bodyPr wrap="square" rtlCol="0">
            <a:spAutoFit/>
          </a:bodyPr>
          <a:lstStyle/>
          <a:p>
            <a:pPr algn="ctr"/>
            <a:r>
              <a:rPr lang="en-US" sz="2400" dirty="0" smtClean="0">
                <a:solidFill>
                  <a:srgbClr val="800000"/>
                </a:solidFill>
              </a:rPr>
              <a:t>Sulfurophanes and isothiocyanates upregulate tumor suppressor genes and promote apoptosis.</a:t>
            </a:r>
            <a:endParaRPr lang="en-US" sz="2400" dirty="0">
              <a:solidFill>
                <a:srgbClr val="800000"/>
              </a:solidFill>
            </a:endParaRPr>
          </a:p>
        </p:txBody>
      </p:sp>
    </p:spTree>
    <p:extLst>
      <p:ext uri="{BB962C8B-B14F-4D97-AF65-F5344CB8AC3E}">
        <p14:creationId xmlns:p14="http://schemas.microsoft.com/office/powerpoint/2010/main" val="12230308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strogen-metabolites.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810" y="2180223"/>
            <a:ext cx="7048689" cy="4677777"/>
          </a:xfrm>
          <a:prstGeom prst="rect">
            <a:avLst/>
          </a:prstGeom>
        </p:spPr>
      </p:pic>
      <p:pic>
        <p:nvPicPr>
          <p:cNvPr id="3" name="Picture 2" descr="2.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763" y="76542"/>
            <a:ext cx="6569040" cy="2103681"/>
          </a:xfrm>
          <a:prstGeom prst="rect">
            <a:avLst/>
          </a:prstGeom>
        </p:spPr>
      </p:pic>
      <p:pic>
        <p:nvPicPr>
          <p:cNvPr id="4" name="Picture 3" descr="crucifers-licens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6952" y="194303"/>
            <a:ext cx="2327048" cy="1545160"/>
          </a:xfrm>
          <a:prstGeom prst="rect">
            <a:avLst/>
          </a:prstGeom>
        </p:spPr>
      </p:pic>
    </p:spTree>
    <p:extLst>
      <p:ext uri="{BB962C8B-B14F-4D97-AF65-F5344CB8AC3E}">
        <p14:creationId xmlns:p14="http://schemas.microsoft.com/office/powerpoint/2010/main" val="38037656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83844" y="6218418"/>
            <a:ext cx="4258018" cy="400110"/>
          </a:xfrm>
          <a:prstGeom prst="rect">
            <a:avLst/>
          </a:prstGeom>
          <a:noFill/>
        </p:spPr>
        <p:txBody>
          <a:bodyPr wrap="square" rtlCol="0">
            <a:spAutoFit/>
          </a:bodyPr>
          <a:lstStyle/>
          <a:p>
            <a:r>
              <a:rPr lang="en-US" sz="2000" b="1" dirty="0" smtClean="0"/>
              <a:t>Cancer as a modifiable chronic disease</a:t>
            </a:r>
            <a:endParaRPr lang="en-US" sz="2000" b="1" dirty="0"/>
          </a:p>
        </p:txBody>
      </p:sp>
      <p:pic>
        <p:nvPicPr>
          <p:cNvPr id="4" name="Picture 3" descr="57e514ad84f3780932dff41d5c63ee2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983" y="224088"/>
            <a:ext cx="4982102" cy="5713848"/>
          </a:xfrm>
          <a:prstGeom prst="rect">
            <a:avLst/>
          </a:prstGeom>
        </p:spPr>
      </p:pic>
    </p:spTree>
    <p:extLst>
      <p:ext uri="{BB962C8B-B14F-4D97-AF65-F5344CB8AC3E}">
        <p14:creationId xmlns:p14="http://schemas.microsoft.com/office/powerpoint/2010/main" val="1240699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54100"/>
            <a:ext cx="9144000" cy="4737586"/>
          </a:xfrm>
          <a:prstGeom prst="rect">
            <a:avLst/>
          </a:prstGeom>
        </p:spPr>
      </p:pic>
      <p:pic>
        <p:nvPicPr>
          <p:cNvPr id="3" name="Picture 2"/>
          <p:cNvPicPr>
            <a:picLocks noChangeAspect="1"/>
          </p:cNvPicPr>
          <p:nvPr/>
        </p:nvPicPr>
        <p:blipFill>
          <a:blip r:embed="rId3"/>
          <a:stretch>
            <a:fillRect/>
          </a:stretch>
        </p:blipFill>
        <p:spPr>
          <a:xfrm>
            <a:off x="3172020" y="3429000"/>
            <a:ext cx="2463800" cy="2794000"/>
          </a:xfrm>
          <a:prstGeom prst="rect">
            <a:avLst/>
          </a:prstGeom>
        </p:spPr>
      </p:pic>
    </p:spTree>
    <p:extLst>
      <p:ext uri="{BB962C8B-B14F-4D97-AF65-F5344CB8AC3E}">
        <p14:creationId xmlns:p14="http://schemas.microsoft.com/office/powerpoint/2010/main" val="42337598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1"/>
          <p:cNvSpPr>
            <a:spLocks noGrp="1" noChangeArrowheads="1"/>
          </p:cNvSpPr>
          <p:nvPr>
            <p:ph type="title"/>
          </p:nvPr>
        </p:nvSpPr>
        <p:spPr/>
        <p:txBody>
          <a:bodyPr/>
          <a:lstStyle/>
          <a:p>
            <a:endParaRPr lang="en-US" dirty="0">
              <a:latin typeface="Baskerville" charset="0"/>
            </a:endParaRPr>
          </a:p>
        </p:txBody>
      </p:sp>
      <p:sp>
        <p:nvSpPr>
          <p:cNvPr id="188419" name="Rectangle 2"/>
          <p:cNvSpPr>
            <a:spLocks noGrp="1" noChangeArrowheads="1"/>
          </p:cNvSpPr>
          <p:nvPr>
            <p:ph type="body" idx="1"/>
          </p:nvPr>
        </p:nvSpPr>
        <p:spPr/>
        <p:txBody>
          <a:bodyPr/>
          <a:lstStyle/>
          <a:p>
            <a:pPr marL="469900">
              <a:buFontTx/>
              <a:buBlip>
                <a:blip r:embed="rId2"/>
              </a:buBlip>
            </a:pPr>
            <a:endParaRPr lang="en-US" dirty="0">
              <a:latin typeface="Times New Roman" charset="0"/>
            </a:endParaRPr>
          </a:p>
        </p:txBody>
      </p:sp>
      <p:pic>
        <p:nvPicPr>
          <p:cNvPr id="188420" name="Picture 3"/>
          <p:cNvPicPr>
            <a:picLocks noChangeAspect="1" noChangeArrowheads="1"/>
          </p:cNvPicPr>
          <p:nvPr/>
        </p:nvPicPr>
        <p:blipFill>
          <a:blip r:embed="rId3"/>
          <a:srcRect/>
          <a:stretch>
            <a:fillRect/>
          </a:stretch>
        </p:blipFill>
        <p:spPr bwMode="auto">
          <a:xfrm>
            <a:off x="457200" y="274638"/>
            <a:ext cx="8229600" cy="5503059"/>
          </a:xfrm>
          <a:prstGeom prst="rect">
            <a:avLst/>
          </a:prstGeom>
          <a:noFill/>
          <a:ln w="12700">
            <a:noFill/>
            <a:miter lim="800000"/>
            <a:headEnd/>
            <a:tailEnd/>
          </a:ln>
        </p:spPr>
      </p:pic>
      <p:sp>
        <p:nvSpPr>
          <p:cNvPr id="188421" name="Text Box 4"/>
          <p:cNvSpPr txBox="1">
            <a:spLocks noChangeArrowheads="1"/>
          </p:cNvSpPr>
          <p:nvPr/>
        </p:nvSpPr>
        <p:spPr bwMode="auto">
          <a:xfrm>
            <a:off x="4456113" y="6532563"/>
            <a:ext cx="222250" cy="231775"/>
          </a:xfrm>
          <a:prstGeom prst="rect">
            <a:avLst/>
          </a:prstGeom>
          <a:noFill/>
          <a:ln w="12700">
            <a:noFill/>
            <a:miter lim="800000"/>
            <a:headEnd/>
            <a:tailEnd/>
          </a:ln>
        </p:spPr>
        <p:txBody>
          <a:bodyPr wrap="none" lIns="64291" tIns="32146" rIns="64291" bIns="32146">
            <a:prstTxWarp prst="textNoShape">
              <a:avLst/>
            </a:prstTxWarp>
          </a:bodyPr>
          <a:lstStyle/>
          <a:p>
            <a:fld id="{2F60E819-4D49-A04A-BE2A-34BE65EE7C4C}" type="slidenum">
              <a:rPr lang="en-US" sz="1100">
                <a:ea typeface="Cochin" charset="0"/>
                <a:cs typeface="Cochin" charset="0"/>
              </a:rPr>
              <a:pPr/>
              <a:t>41</a:t>
            </a:fld>
            <a:endParaRPr lang="en-US" sz="1100" dirty="0">
              <a:ea typeface="Cochin" charset="0"/>
              <a:cs typeface="Cochin" charset="0"/>
            </a:endParaRPr>
          </a:p>
        </p:txBody>
      </p:sp>
    </p:spTree>
    <p:extLst>
      <p:ext uri="{BB962C8B-B14F-4D97-AF65-F5344CB8AC3E}">
        <p14:creationId xmlns:p14="http://schemas.microsoft.com/office/powerpoint/2010/main" val="8963245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smtClean="0">
                <a:solidFill>
                  <a:srgbClr val="800000"/>
                </a:solidFill>
              </a:rPr>
              <a:t>Alcohol and Breast Cancer</a:t>
            </a:r>
            <a:endParaRPr lang="en-US" sz="3600" dirty="0">
              <a:solidFill>
                <a:srgbClr val="800000"/>
              </a:solidFill>
            </a:endParaRPr>
          </a:p>
        </p:txBody>
      </p:sp>
      <p:pic>
        <p:nvPicPr>
          <p:cNvPr id="4" name="Content Placeholder 3" descr="alcoholand-breast-cancer-480x238.jpg"/>
          <p:cNvPicPr>
            <a:picLocks noGrp="1" noChangeAspect="1"/>
          </p:cNvPicPr>
          <p:nvPr>
            <p:ph idx="1"/>
          </p:nvPr>
        </p:nvPicPr>
        <p:blipFill>
          <a:blip r:embed="rId2">
            <a:extLst>
              <a:ext uri="{28A0092B-C50C-407E-A947-70E740481C1C}">
                <a14:useLocalDpi xmlns:a14="http://schemas.microsoft.com/office/drawing/2010/main" val="0"/>
              </a:ext>
            </a:extLst>
          </a:blip>
          <a:srcRect l="4921" r="4921"/>
          <a:stretch>
            <a:fillRect/>
          </a:stretch>
        </p:blipFill>
        <p:spPr>
          <a:xfrm>
            <a:off x="457200" y="1417638"/>
            <a:ext cx="8229600" cy="4525963"/>
          </a:xfrm>
        </p:spPr>
      </p:pic>
      <p:sp>
        <p:nvSpPr>
          <p:cNvPr id="5" name="TextBox 4"/>
          <p:cNvSpPr txBox="1"/>
          <p:nvPr/>
        </p:nvSpPr>
        <p:spPr>
          <a:xfrm>
            <a:off x="2147684" y="6274440"/>
            <a:ext cx="4519476" cy="461665"/>
          </a:xfrm>
          <a:prstGeom prst="rect">
            <a:avLst/>
          </a:prstGeom>
          <a:noFill/>
        </p:spPr>
        <p:txBody>
          <a:bodyPr wrap="square" rtlCol="0">
            <a:spAutoFit/>
          </a:bodyPr>
          <a:lstStyle/>
          <a:p>
            <a:pPr algn="ctr"/>
            <a:r>
              <a:rPr lang="en-US" sz="2400" dirty="0" err="1" smtClean="0"/>
              <a:t>Breastcancer.org</a:t>
            </a:r>
            <a:endParaRPr lang="en-US" sz="2400" dirty="0"/>
          </a:p>
        </p:txBody>
      </p:sp>
    </p:spTree>
    <p:extLst>
      <p:ext uri="{BB962C8B-B14F-4D97-AF65-F5344CB8AC3E}">
        <p14:creationId xmlns:p14="http://schemas.microsoft.com/office/powerpoint/2010/main" val="18152780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4150" y="151283"/>
            <a:ext cx="1795359" cy="1198318"/>
          </a:xfrm>
          <a:prstGeom prst="rect">
            <a:avLst/>
          </a:prstGeom>
        </p:spPr>
      </p:pic>
      <p:sp>
        <p:nvSpPr>
          <p:cNvPr id="3" name="TextBox 2"/>
          <p:cNvSpPr txBox="1"/>
          <p:nvPr/>
        </p:nvSpPr>
        <p:spPr>
          <a:xfrm>
            <a:off x="0" y="789383"/>
            <a:ext cx="9144000" cy="6709528"/>
          </a:xfrm>
          <a:prstGeom prst="rect">
            <a:avLst/>
          </a:prstGeom>
          <a:noFill/>
        </p:spPr>
        <p:txBody>
          <a:bodyPr wrap="square" rtlCol="0">
            <a:spAutoFit/>
          </a:bodyPr>
          <a:lstStyle/>
          <a:p>
            <a:r>
              <a:rPr lang="en-US" sz="2800" b="1" dirty="0">
                <a:solidFill>
                  <a:srgbClr val="800000"/>
                </a:solidFill>
              </a:rPr>
              <a:t>Key points from the research </a:t>
            </a:r>
            <a:endParaRPr lang="en-US" sz="2800" b="1" dirty="0" smtClean="0">
              <a:solidFill>
                <a:srgbClr val="800000"/>
              </a:solidFill>
            </a:endParaRPr>
          </a:p>
          <a:p>
            <a:endParaRPr lang="en-US" sz="2400" dirty="0"/>
          </a:p>
          <a:p>
            <a:pPr marL="285750" indent="-285750">
              <a:buFont typeface="Arial"/>
              <a:buChar char="•"/>
            </a:pPr>
            <a:r>
              <a:rPr lang="en-US" sz="2200" dirty="0"/>
              <a:t>Research from many studies has shown that women with breast cancer are more likely to have low vitamin D levels. </a:t>
            </a:r>
          </a:p>
          <a:p>
            <a:pPr marL="285750" indent="-285750">
              <a:buFont typeface="Arial"/>
              <a:buChar char="•"/>
            </a:pPr>
            <a:r>
              <a:rPr lang="en-US" sz="2200" dirty="0"/>
              <a:t>Some research has shown that post-menopausal women who don’t get very much vitamin D may be more likely to develop breast cancer later in life. </a:t>
            </a:r>
          </a:p>
          <a:p>
            <a:pPr marL="285750" indent="-285750">
              <a:buFont typeface="Arial"/>
              <a:buChar char="•"/>
            </a:pPr>
            <a:r>
              <a:rPr lang="en-US" sz="2200" dirty="0"/>
              <a:t>Research has shown that women who have breast cancer are more likely to develop bigger tumors and are more likely to have recurrent breast cancer if they have low levels of vitamin D. </a:t>
            </a:r>
          </a:p>
          <a:p>
            <a:pPr marL="285750" indent="-285750">
              <a:buFont typeface="Arial"/>
              <a:buChar char="•"/>
            </a:pPr>
            <a:r>
              <a:rPr lang="en-US" sz="2200" dirty="0"/>
              <a:t>Women with higher vitamin D levels are less likely to develop breast cancer and less likely to die from breast cancer. </a:t>
            </a:r>
          </a:p>
          <a:p>
            <a:pPr marL="285750" indent="-285750">
              <a:buFont typeface="Arial"/>
              <a:buChar char="•"/>
            </a:pPr>
            <a:r>
              <a:rPr lang="en-US" sz="2200" dirty="0"/>
              <a:t>However, due to limited experimental studies, it’s not possible to say whether low vitamin D levels help cause breast cancer or lead to worse outcomes, and whether or not vitamin D can help to prevent or treat breast cancer. </a:t>
            </a:r>
          </a:p>
          <a:p>
            <a:endParaRPr lang="en-US" sz="2400"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a:p>
          <a:p>
            <a:pPr marL="285750" indent="-285750">
              <a:buFont typeface="Arial"/>
              <a:buChar char="•"/>
            </a:pPr>
            <a:endParaRPr lang="en-US" dirty="0" smtClean="0"/>
          </a:p>
        </p:txBody>
      </p:sp>
    </p:spTree>
    <p:extLst>
      <p:ext uri="{BB962C8B-B14F-4D97-AF65-F5344CB8AC3E}">
        <p14:creationId xmlns:p14="http://schemas.microsoft.com/office/powerpoint/2010/main" val="107008242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87400"/>
            <a:ext cx="9144000" cy="5259737"/>
          </a:xfrm>
          <a:prstGeom prst="rect">
            <a:avLst/>
          </a:prstGeom>
        </p:spPr>
      </p:pic>
      <p:sp>
        <p:nvSpPr>
          <p:cNvPr id="3" name="TextBox 2"/>
          <p:cNvSpPr txBox="1"/>
          <p:nvPr/>
        </p:nvSpPr>
        <p:spPr>
          <a:xfrm>
            <a:off x="0" y="3006502"/>
            <a:ext cx="9144000" cy="1938992"/>
          </a:xfrm>
          <a:prstGeom prst="rect">
            <a:avLst/>
          </a:prstGeom>
          <a:solidFill>
            <a:srgbClr val="CCFFCC"/>
          </a:solidFill>
        </p:spPr>
        <p:txBody>
          <a:bodyPr wrap="square" rtlCol="0">
            <a:spAutoFit/>
          </a:bodyPr>
          <a:lstStyle/>
          <a:p>
            <a:pPr marL="342900" indent="-342900">
              <a:buFont typeface="Arial"/>
              <a:buChar char="•"/>
            </a:pPr>
            <a:r>
              <a:rPr lang="en-US" sz="2400" b="1" dirty="0" smtClean="0">
                <a:solidFill>
                  <a:srgbClr val="800000"/>
                </a:solidFill>
              </a:rPr>
              <a:t>Girls 10-19 </a:t>
            </a:r>
            <a:r>
              <a:rPr lang="en-US" sz="2400" b="1" dirty="0" err="1" smtClean="0">
                <a:solidFill>
                  <a:srgbClr val="800000"/>
                </a:solidFill>
              </a:rPr>
              <a:t>yrs</a:t>
            </a:r>
            <a:r>
              <a:rPr lang="en-US" sz="2400" b="1" dirty="0" smtClean="0">
                <a:solidFill>
                  <a:srgbClr val="800000"/>
                </a:solidFill>
              </a:rPr>
              <a:t> most sun        69%</a:t>
            </a:r>
          </a:p>
          <a:p>
            <a:pPr marL="342900" indent="-342900">
              <a:buFont typeface="Arial"/>
              <a:buChar char="•"/>
            </a:pPr>
            <a:endParaRPr lang="en-US" sz="2400" b="1" dirty="0">
              <a:solidFill>
                <a:srgbClr val="800000"/>
              </a:solidFill>
            </a:endParaRPr>
          </a:p>
          <a:p>
            <a:pPr marL="342900" indent="-342900">
              <a:buFont typeface="Arial"/>
              <a:buChar char="•"/>
            </a:pPr>
            <a:r>
              <a:rPr lang="en-US" sz="2400" b="1" dirty="0" smtClean="0">
                <a:solidFill>
                  <a:srgbClr val="800000"/>
                </a:solidFill>
              </a:rPr>
              <a:t>Women 20-29 </a:t>
            </a:r>
            <a:r>
              <a:rPr lang="en-US" sz="2400" b="1" dirty="0" err="1" smtClean="0">
                <a:solidFill>
                  <a:srgbClr val="800000"/>
                </a:solidFill>
              </a:rPr>
              <a:t>yrs</a:t>
            </a:r>
            <a:r>
              <a:rPr lang="en-US" sz="2400" b="1" dirty="0" smtClean="0">
                <a:solidFill>
                  <a:srgbClr val="800000"/>
                </a:solidFill>
              </a:rPr>
              <a:t> most sun         51%   </a:t>
            </a:r>
          </a:p>
          <a:p>
            <a:pPr marL="342900" indent="-342900">
              <a:buFont typeface="Arial"/>
              <a:buChar char="•"/>
            </a:pPr>
            <a:endParaRPr lang="en-US" sz="2400" b="1" dirty="0">
              <a:solidFill>
                <a:srgbClr val="800000"/>
              </a:solidFill>
            </a:endParaRPr>
          </a:p>
          <a:p>
            <a:pPr marL="342900" indent="-342900">
              <a:buFont typeface="Arial"/>
              <a:buChar char="•"/>
            </a:pPr>
            <a:r>
              <a:rPr lang="en-US" sz="2400" b="1" dirty="0" smtClean="0">
                <a:solidFill>
                  <a:srgbClr val="800000"/>
                </a:solidFill>
              </a:rPr>
              <a:t>Women 45-54 </a:t>
            </a:r>
            <a:r>
              <a:rPr lang="en-US" sz="2400" b="1" dirty="0" err="1" smtClean="0">
                <a:solidFill>
                  <a:srgbClr val="800000"/>
                </a:solidFill>
              </a:rPr>
              <a:t>yrs</a:t>
            </a:r>
            <a:r>
              <a:rPr lang="en-US" sz="2400" b="1" dirty="0" smtClean="0">
                <a:solidFill>
                  <a:srgbClr val="800000"/>
                </a:solidFill>
              </a:rPr>
              <a:t> most sun  0.0%</a:t>
            </a:r>
            <a:endParaRPr lang="en-US" sz="2400" b="1" dirty="0">
              <a:solidFill>
                <a:srgbClr val="800000"/>
              </a:solidFill>
            </a:endParaRPr>
          </a:p>
        </p:txBody>
      </p:sp>
      <p:sp>
        <p:nvSpPr>
          <p:cNvPr id="4" name="Down Arrow 3"/>
          <p:cNvSpPr/>
          <p:nvPr/>
        </p:nvSpPr>
        <p:spPr>
          <a:xfrm>
            <a:off x="3660401" y="3006502"/>
            <a:ext cx="186755" cy="46166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Down Arrow 4"/>
          <p:cNvSpPr/>
          <p:nvPr/>
        </p:nvSpPr>
        <p:spPr>
          <a:xfrm>
            <a:off x="4089938" y="3753459"/>
            <a:ext cx="186755" cy="45337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2203711" y="6181070"/>
            <a:ext cx="5191794" cy="369332"/>
          </a:xfrm>
          <a:prstGeom prst="rect">
            <a:avLst/>
          </a:prstGeom>
          <a:noFill/>
        </p:spPr>
        <p:txBody>
          <a:bodyPr wrap="square" rtlCol="0">
            <a:spAutoFit/>
          </a:bodyPr>
          <a:lstStyle/>
          <a:p>
            <a:r>
              <a:rPr lang="en-US" dirty="0" smtClean="0"/>
              <a:t>Courtesy Michael </a:t>
            </a:r>
            <a:r>
              <a:rPr lang="en-US" dirty="0" err="1" smtClean="0"/>
              <a:t>Holick</a:t>
            </a:r>
            <a:r>
              <a:rPr lang="en-US" dirty="0" smtClean="0"/>
              <a:t> MD, PhD</a:t>
            </a:r>
            <a:endParaRPr lang="en-US" dirty="0"/>
          </a:p>
        </p:txBody>
      </p:sp>
    </p:spTree>
    <p:extLst>
      <p:ext uri="{BB962C8B-B14F-4D97-AF65-F5344CB8AC3E}">
        <p14:creationId xmlns:p14="http://schemas.microsoft.com/office/powerpoint/2010/main" val="36088155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685800" y="838200"/>
            <a:ext cx="4208463" cy="1066800"/>
          </a:xfrm>
        </p:spPr>
        <p:txBody>
          <a:bodyPr/>
          <a:lstStyle/>
          <a:p>
            <a:pPr eaLnBrk="1" hangingPunct="1">
              <a:defRPr/>
            </a:pPr>
            <a:r>
              <a:rPr lang="en-US" sz="3600" dirty="0">
                <a:solidFill>
                  <a:srgbClr val="800000"/>
                </a:solidFill>
                <a:latin typeface="Times New Roman" charset="0"/>
              </a:rPr>
              <a:t>Stress Management</a:t>
            </a:r>
          </a:p>
        </p:txBody>
      </p:sp>
      <p:sp>
        <p:nvSpPr>
          <p:cNvPr id="83970" name="Rectangle 3"/>
          <p:cNvSpPr>
            <a:spLocks noGrp="1" noChangeArrowheads="1"/>
          </p:cNvSpPr>
          <p:nvPr>
            <p:ph type="body" idx="1"/>
          </p:nvPr>
        </p:nvSpPr>
        <p:spPr>
          <a:xfrm>
            <a:off x="304800" y="2514600"/>
            <a:ext cx="7327900" cy="3079750"/>
          </a:xfrm>
        </p:spPr>
        <p:txBody>
          <a:bodyPr>
            <a:normAutofit fontScale="92500" lnSpcReduction="10000"/>
          </a:bodyPr>
          <a:lstStyle/>
          <a:p>
            <a:pPr eaLnBrk="1" hangingPunct="1">
              <a:buFontTx/>
              <a:buChar char="•"/>
              <a:defRPr/>
            </a:pPr>
            <a:r>
              <a:rPr lang="en-US" sz="2000" dirty="0">
                <a:latin typeface="Times New Roman" charset="0"/>
              </a:rPr>
              <a:t>Meditation, prayer, relaxation response, guided imagery, yoga, tai chi, biofeedback, gratitude </a:t>
            </a:r>
            <a:r>
              <a:rPr lang="en-US" sz="2000" dirty="0" smtClean="0">
                <a:latin typeface="Times New Roman" charset="0"/>
              </a:rPr>
              <a:t>journal</a:t>
            </a:r>
          </a:p>
          <a:p>
            <a:pPr eaLnBrk="1" hangingPunct="1">
              <a:buFontTx/>
              <a:buChar char="•"/>
              <a:defRPr/>
            </a:pPr>
            <a:r>
              <a:rPr lang="en-US" sz="2000" dirty="0" smtClean="0">
                <a:latin typeface="Times New Roman" charset="0"/>
              </a:rPr>
              <a:t>HRV-</a:t>
            </a:r>
            <a:r>
              <a:rPr lang="en-US" sz="2000" dirty="0" err="1" smtClean="0">
                <a:latin typeface="Times New Roman" charset="0"/>
              </a:rPr>
              <a:t>HeartMath</a:t>
            </a:r>
            <a:endParaRPr lang="en-US" sz="2000" dirty="0">
              <a:latin typeface="Times New Roman" charset="0"/>
            </a:endParaRPr>
          </a:p>
          <a:p>
            <a:pPr eaLnBrk="1" hangingPunct="1">
              <a:buFontTx/>
              <a:buChar char="•"/>
              <a:defRPr/>
            </a:pPr>
            <a:r>
              <a:rPr lang="en-US" sz="2000" dirty="0">
                <a:latin typeface="Times New Roman" charset="0"/>
              </a:rPr>
              <a:t>Decreased cortisol, flight-fight response, BP, </a:t>
            </a:r>
          </a:p>
          <a:p>
            <a:pPr eaLnBrk="1" hangingPunct="1">
              <a:buFontTx/>
              <a:buChar char="•"/>
              <a:defRPr/>
            </a:pPr>
            <a:r>
              <a:rPr lang="en-US" sz="2000" dirty="0">
                <a:latin typeface="Times New Roman" charset="0"/>
              </a:rPr>
              <a:t>Increased parasympathetic tone</a:t>
            </a:r>
          </a:p>
          <a:p>
            <a:pPr eaLnBrk="1" hangingPunct="1">
              <a:buFontTx/>
              <a:buChar char="•"/>
              <a:defRPr/>
            </a:pPr>
            <a:r>
              <a:rPr lang="en-US" sz="2000" dirty="0">
                <a:latin typeface="Times New Roman" charset="0"/>
              </a:rPr>
              <a:t>Improved mood, concentration, pain tolerance, resilience</a:t>
            </a:r>
          </a:p>
          <a:p>
            <a:pPr eaLnBrk="1" hangingPunct="1">
              <a:buFontTx/>
              <a:buChar char="•"/>
              <a:defRPr/>
            </a:pPr>
            <a:r>
              <a:rPr lang="en-US" sz="2000" dirty="0">
                <a:latin typeface="Times New Roman" charset="0"/>
              </a:rPr>
              <a:t>Positive epigenetic effects on </a:t>
            </a:r>
            <a:r>
              <a:rPr lang="en-US" sz="2000" dirty="0" smtClean="0">
                <a:latin typeface="Times New Roman" charset="0"/>
              </a:rPr>
              <a:t>inflammation (</a:t>
            </a:r>
            <a:r>
              <a:rPr lang="en-US" sz="2000" dirty="0" err="1" smtClean="0">
                <a:latin typeface="Times New Roman" charset="0"/>
              </a:rPr>
              <a:t>NFkB</a:t>
            </a:r>
            <a:r>
              <a:rPr lang="en-US" sz="2000" dirty="0" smtClean="0">
                <a:latin typeface="Times New Roman" charset="0"/>
              </a:rPr>
              <a:t>), </a:t>
            </a:r>
            <a:r>
              <a:rPr lang="en-US" sz="2000" dirty="0">
                <a:latin typeface="Times New Roman" charset="0"/>
              </a:rPr>
              <a:t>insulin </a:t>
            </a:r>
            <a:r>
              <a:rPr lang="en-US" sz="2000" dirty="0" smtClean="0">
                <a:latin typeface="Times New Roman" charset="0"/>
              </a:rPr>
              <a:t>sensitivity (</a:t>
            </a:r>
            <a:r>
              <a:rPr lang="en-US" sz="2000" dirty="0" err="1" smtClean="0">
                <a:latin typeface="Times New Roman" charset="0"/>
              </a:rPr>
              <a:t>PPARg</a:t>
            </a:r>
            <a:r>
              <a:rPr lang="en-US" sz="2000" dirty="0" smtClean="0">
                <a:latin typeface="Times New Roman" charset="0"/>
              </a:rPr>
              <a:t>)) </a:t>
            </a:r>
            <a:r>
              <a:rPr lang="en-US" sz="2000" dirty="0">
                <a:latin typeface="Times New Roman" charset="0"/>
              </a:rPr>
              <a:t>and energy efficiency e.g. mitochondrial </a:t>
            </a:r>
            <a:r>
              <a:rPr lang="en-US" sz="2000" dirty="0" smtClean="0">
                <a:latin typeface="Times New Roman" charset="0"/>
              </a:rPr>
              <a:t>health (PCGa1)</a:t>
            </a:r>
            <a:endParaRPr lang="en-US" sz="2000" dirty="0">
              <a:latin typeface="Times New Roman" charset="0"/>
            </a:endParaRPr>
          </a:p>
          <a:p>
            <a:pPr eaLnBrk="1" hangingPunct="1">
              <a:buFontTx/>
              <a:buChar char="•"/>
              <a:defRPr/>
            </a:pPr>
            <a:r>
              <a:rPr lang="en-US" sz="2000" dirty="0" smtClean="0">
                <a:latin typeface="Times New Roman" charset="0"/>
              </a:rPr>
              <a:t>Increase telomere length (</a:t>
            </a:r>
            <a:r>
              <a:rPr lang="en-US" sz="2000" i="1" dirty="0" smtClean="0">
                <a:latin typeface="Times New Roman" charset="0"/>
              </a:rPr>
              <a:t>Blackburn and </a:t>
            </a:r>
            <a:r>
              <a:rPr lang="en-US" sz="2000" i="1" dirty="0" err="1" smtClean="0">
                <a:latin typeface="Times New Roman" charset="0"/>
              </a:rPr>
              <a:t>Ornish</a:t>
            </a:r>
            <a:r>
              <a:rPr lang="en-US" sz="2000" i="1" dirty="0" smtClean="0">
                <a:latin typeface="Times New Roman" charset="0"/>
              </a:rPr>
              <a:t> 20</a:t>
            </a:r>
            <a:r>
              <a:rPr lang="en-US" sz="2000" dirty="0" smtClean="0">
                <a:latin typeface="Times New Roman" charset="0"/>
              </a:rPr>
              <a:t>14)</a:t>
            </a:r>
            <a:endParaRPr lang="en-US" sz="2000" dirty="0">
              <a:latin typeface="Times New Roman" charset="0"/>
            </a:endParaRPr>
          </a:p>
        </p:txBody>
      </p:sp>
      <p:pic>
        <p:nvPicPr>
          <p:cNvPr id="6246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304800"/>
            <a:ext cx="2055813"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298592"/>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98aa735d9d15c6c41f6bdc0233fd1f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0434" y="559699"/>
            <a:ext cx="3810000" cy="3810000"/>
          </a:xfrm>
          <a:prstGeom prst="rect">
            <a:avLst/>
          </a:prstGeom>
        </p:spPr>
      </p:pic>
      <p:sp>
        <p:nvSpPr>
          <p:cNvPr id="6" name="TextBox 5"/>
          <p:cNvSpPr txBox="1"/>
          <p:nvPr/>
        </p:nvSpPr>
        <p:spPr>
          <a:xfrm>
            <a:off x="2595897" y="5097982"/>
            <a:ext cx="4183316" cy="830997"/>
          </a:xfrm>
          <a:prstGeom prst="rect">
            <a:avLst/>
          </a:prstGeom>
          <a:noFill/>
        </p:spPr>
        <p:txBody>
          <a:bodyPr wrap="square" rtlCol="0">
            <a:spAutoFit/>
          </a:bodyPr>
          <a:lstStyle/>
          <a:p>
            <a:pPr algn="ctr"/>
            <a:r>
              <a:rPr lang="en-US" sz="2400" dirty="0" smtClean="0"/>
              <a:t>Environmental Working group    </a:t>
            </a:r>
            <a:r>
              <a:rPr lang="en-US" sz="2400" dirty="0" err="1" smtClean="0"/>
              <a:t>Ewg.org</a:t>
            </a:r>
            <a:endParaRPr lang="en-US" sz="2400" dirty="0"/>
          </a:p>
        </p:txBody>
      </p:sp>
      <p:pic>
        <p:nvPicPr>
          <p:cNvPr id="7" name="Picture 6" descr="90a6bc4aa9082b29cac630951540a9b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132" y="559698"/>
            <a:ext cx="3753779" cy="3753779"/>
          </a:xfrm>
          <a:prstGeom prst="rect">
            <a:avLst/>
          </a:prstGeom>
        </p:spPr>
      </p:pic>
    </p:spTree>
    <p:extLst>
      <p:ext uri="{BB962C8B-B14F-4D97-AF65-F5344CB8AC3E}">
        <p14:creationId xmlns:p14="http://schemas.microsoft.com/office/powerpoint/2010/main" val="290716793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755" y="389025"/>
            <a:ext cx="8628089" cy="2554545"/>
          </a:xfrm>
          <a:prstGeom prst="rect">
            <a:avLst/>
          </a:prstGeom>
          <a:noFill/>
        </p:spPr>
        <p:txBody>
          <a:bodyPr wrap="square" rtlCol="0">
            <a:spAutoFit/>
          </a:bodyPr>
          <a:lstStyle/>
          <a:p>
            <a:pPr algn="ctr"/>
            <a:r>
              <a:rPr lang="en-US" sz="3200" dirty="0" smtClean="0"/>
              <a:t>Strategies to reduce insulin </a:t>
            </a:r>
            <a:r>
              <a:rPr lang="en-US" sz="3200" dirty="0"/>
              <a:t>production and </a:t>
            </a:r>
            <a:r>
              <a:rPr lang="en-US" sz="3200" dirty="0" smtClean="0"/>
              <a:t>increased insulin sensitivity i.e. lower refined carbohydrate intake, time restricted feeding, and “anti-inflammatory lifestyle interventions e.g. phytonutrient-dense foods, vitamin D, sunlight:</a:t>
            </a:r>
            <a:endParaRPr lang="en-US" sz="3200" dirty="0"/>
          </a:p>
        </p:txBody>
      </p:sp>
      <p:sp>
        <p:nvSpPr>
          <p:cNvPr id="4" name="TextBox 3"/>
          <p:cNvSpPr txBox="1"/>
          <p:nvPr/>
        </p:nvSpPr>
        <p:spPr>
          <a:xfrm>
            <a:off x="2521195" y="3514353"/>
            <a:ext cx="4483268" cy="2246769"/>
          </a:xfrm>
          <a:prstGeom prst="rect">
            <a:avLst/>
          </a:prstGeom>
          <a:noFill/>
        </p:spPr>
        <p:txBody>
          <a:bodyPr wrap="square" rtlCol="0">
            <a:spAutoFit/>
          </a:bodyPr>
          <a:lstStyle/>
          <a:p>
            <a:pPr marL="285750" indent="-285750">
              <a:buFont typeface="Arial"/>
              <a:buChar char="•"/>
            </a:pPr>
            <a:r>
              <a:rPr lang="en-US" sz="2400" dirty="0" smtClean="0"/>
              <a:t> </a:t>
            </a:r>
            <a:r>
              <a:rPr lang="en-US" sz="2800" dirty="0" smtClean="0">
                <a:solidFill>
                  <a:srgbClr val="800000"/>
                </a:solidFill>
              </a:rPr>
              <a:t>Decrease</a:t>
            </a:r>
            <a:r>
              <a:rPr lang="en-US" dirty="0" smtClean="0"/>
              <a:t> </a:t>
            </a:r>
            <a:r>
              <a:rPr lang="en-US" sz="2800" dirty="0" err="1" smtClean="0"/>
              <a:t>mTOR</a:t>
            </a:r>
            <a:endParaRPr lang="en-US" sz="2800" dirty="0" smtClean="0"/>
          </a:p>
          <a:p>
            <a:pPr marL="285750" indent="-285750">
              <a:buFont typeface="Arial"/>
              <a:buChar char="•"/>
            </a:pPr>
            <a:r>
              <a:rPr lang="en-US" sz="2800" dirty="0" smtClean="0"/>
              <a:t> </a:t>
            </a:r>
            <a:r>
              <a:rPr lang="en-US" sz="2800" dirty="0" smtClean="0">
                <a:solidFill>
                  <a:srgbClr val="800000"/>
                </a:solidFill>
              </a:rPr>
              <a:t>Decrease</a:t>
            </a:r>
            <a:r>
              <a:rPr lang="en-US" sz="2800" dirty="0" smtClean="0"/>
              <a:t> PI3k/</a:t>
            </a:r>
            <a:r>
              <a:rPr lang="en-US" sz="2800" dirty="0" err="1" smtClean="0"/>
              <a:t>AkT</a:t>
            </a:r>
            <a:endParaRPr lang="en-US" sz="2800" dirty="0" smtClean="0"/>
          </a:p>
          <a:p>
            <a:pPr marL="285750" indent="-285750">
              <a:buFont typeface="Arial"/>
              <a:buChar char="•"/>
            </a:pPr>
            <a:r>
              <a:rPr lang="en-US" sz="2800" dirty="0" smtClean="0"/>
              <a:t> </a:t>
            </a:r>
            <a:r>
              <a:rPr lang="en-US" sz="2800" dirty="0" smtClean="0">
                <a:solidFill>
                  <a:srgbClr val="800000"/>
                </a:solidFill>
              </a:rPr>
              <a:t>Decrease</a:t>
            </a:r>
            <a:r>
              <a:rPr lang="en-US" sz="2800" dirty="0" smtClean="0"/>
              <a:t>  VEGFR</a:t>
            </a:r>
          </a:p>
          <a:p>
            <a:pPr marL="285750" indent="-285750">
              <a:buFont typeface="Arial"/>
              <a:buChar char="•"/>
            </a:pPr>
            <a:r>
              <a:rPr lang="en-US" sz="2800" dirty="0" smtClean="0"/>
              <a:t> </a:t>
            </a:r>
            <a:r>
              <a:rPr lang="en-US" sz="2800" dirty="0" smtClean="0">
                <a:solidFill>
                  <a:srgbClr val="800000"/>
                </a:solidFill>
              </a:rPr>
              <a:t>Decrease</a:t>
            </a:r>
            <a:r>
              <a:rPr lang="en-US" sz="2800" dirty="0" smtClean="0"/>
              <a:t> HIF1a</a:t>
            </a:r>
          </a:p>
          <a:p>
            <a:pPr marL="285750" indent="-285750">
              <a:buFont typeface="Arial"/>
              <a:buChar char="•"/>
            </a:pPr>
            <a:r>
              <a:rPr lang="en-US" sz="2800" dirty="0" smtClean="0"/>
              <a:t> </a:t>
            </a:r>
            <a:r>
              <a:rPr lang="en-US" sz="2800" dirty="0" smtClean="0">
                <a:solidFill>
                  <a:srgbClr val="800000"/>
                </a:solidFill>
              </a:rPr>
              <a:t>Increase</a:t>
            </a:r>
            <a:r>
              <a:rPr lang="en-US" sz="2800" dirty="0" smtClean="0"/>
              <a:t>  AMPK</a:t>
            </a:r>
            <a:endParaRPr lang="en-US" sz="2800" dirty="0"/>
          </a:p>
        </p:txBody>
      </p:sp>
    </p:spTree>
    <p:extLst>
      <p:ext uri="{BB962C8B-B14F-4D97-AF65-F5344CB8AC3E}">
        <p14:creationId xmlns:p14="http://schemas.microsoft.com/office/powerpoint/2010/main" val="1239670230"/>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4000" dirty="0" smtClean="0">
                <a:solidFill>
                  <a:srgbClr val="800000"/>
                </a:solidFill>
              </a:rPr>
              <a:t>From a Lifestyle </a:t>
            </a:r>
            <a:r>
              <a:rPr lang="en-US" sz="4000" dirty="0">
                <a:solidFill>
                  <a:srgbClr val="800000"/>
                </a:solidFill>
              </a:rPr>
              <a:t>M</a:t>
            </a:r>
            <a:r>
              <a:rPr lang="en-US" sz="4000" dirty="0" smtClean="0">
                <a:solidFill>
                  <a:srgbClr val="800000"/>
                </a:solidFill>
              </a:rPr>
              <a:t>edicine Perspective</a:t>
            </a:r>
            <a:endParaRPr lang="en-US" sz="4000" dirty="0">
              <a:solidFill>
                <a:srgbClr val="800000"/>
              </a:solidFill>
            </a:endParaRPr>
          </a:p>
        </p:txBody>
      </p:sp>
      <p:sp>
        <p:nvSpPr>
          <p:cNvPr id="3" name="Content Placeholder 2"/>
          <p:cNvSpPr>
            <a:spLocks noGrp="1"/>
          </p:cNvSpPr>
          <p:nvPr>
            <p:ph idx="1"/>
          </p:nvPr>
        </p:nvSpPr>
        <p:spPr>
          <a:xfrm>
            <a:off x="457200" y="1417638"/>
            <a:ext cx="8229600" cy="4525963"/>
          </a:xfrm>
        </p:spPr>
        <p:txBody>
          <a:bodyPr>
            <a:normAutofit fontScale="85000" lnSpcReduction="20000"/>
          </a:bodyPr>
          <a:lstStyle/>
          <a:p>
            <a:r>
              <a:rPr lang="en-US" dirty="0" smtClean="0"/>
              <a:t>Improve insulin signaling </a:t>
            </a:r>
            <a:r>
              <a:rPr lang="mr-IN" dirty="0" smtClean="0"/>
              <a:t>–</a:t>
            </a:r>
            <a:r>
              <a:rPr lang="en-US" dirty="0" smtClean="0"/>
              <a:t> lower insulin levels</a:t>
            </a:r>
          </a:p>
          <a:p>
            <a:r>
              <a:rPr lang="en-US" dirty="0" smtClean="0"/>
              <a:t>Assure adequate nutrient density: </a:t>
            </a:r>
          </a:p>
          <a:p>
            <a:r>
              <a:rPr lang="en-US" dirty="0" smtClean="0"/>
              <a:t>Modulate inflammatory response</a:t>
            </a:r>
          </a:p>
          <a:p>
            <a:r>
              <a:rPr lang="en-US" dirty="0" smtClean="0"/>
              <a:t>Limit burden of ROS</a:t>
            </a:r>
          </a:p>
          <a:p>
            <a:r>
              <a:rPr lang="en-US" dirty="0" smtClean="0"/>
              <a:t>Provide more plant-based fermentable fiber</a:t>
            </a:r>
          </a:p>
          <a:p>
            <a:r>
              <a:rPr lang="en-US" dirty="0" smtClean="0"/>
              <a:t>Reduce VAT: enhance lipolysis</a:t>
            </a:r>
          </a:p>
          <a:p>
            <a:r>
              <a:rPr lang="en-US" dirty="0" smtClean="0"/>
              <a:t>Regulate HPA axis</a:t>
            </a:r>
          </a:p>
          <a:p>
            <a:r>
              <a:rPr lang="en-US" dirty="0" smtClean="0"/>
              <a:t>Synchronize chronobiology</a:t>
            </a:r>
          </a:p>
          <a:p>
            <a:r>
              <a:rPr lang="en-US" dirty="0" smtClean="0"/>
              <a:t>Enhance systems for apoptosis and autophagy</a:t>
            </a:r>
          </a:p>
          <a:p>
            <a:r>
              <a:rPr lang="en-US" dirty="0" smtClean="0"/>
              <a:t>Support mitochondrial function</a:t>
            </a:r>
          </a:p>
          <a:p>
            <a:endParaRPr lang="en-US" dirty="0"/>
          </a:p>
        </p:txBody>
      </p:sp>
    </p:spTree>
    <p:extLst>
      <p:ext uri="{BB962C8B-B14F-4D97-AF65-F5344CB8AC3E}">
        <p14:creationId xmlns:p14="http://schemas.microsoft.com/office/powerpoint/2010/main" val="299390328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3920"/>
            <a:ext cx="5920292" cy="1143000"/>
          </a:xfrm>
        </p:spPr>
        <p:txBody>
          <a:bodyPr>
            <a:normAutofit/>
          </a:bodyPr>
          <a:lstStyle/>
          <a:p>
            <a:pPr algn="l"/>
            <a:r>
              <a:rPr lang="en-US" sz="3200" dirty="0" smtClean="0">
                <a:solidFill>
                  <a:srgbClr val="800000"/>
                </a:solidFill>
              </a:rPr>
              <a:t>Summary: Lifestyle considerations</a:t>
            </a:r>
            <a:endParaRPr lang="en-US" sz="3200" dirty="0">
              <a:solidFill>
                <a:srgbClr val="800000"/>
              </a:solidFill>
            </a:endParaRPr>
          </a:p>
        </p:txBody>
      </p:sp>
      <p:sp>
        <p:nvSpPr>
          <p:cNvPr id="3" name="Content Placeholder 2"/>
          <p:cNvSpPr>
            <a:spLocks noGrp="1"/>
          </p:cNvSpPr>
          <p:nvPr>
            <p:ph idx="1"/>
          </p:nvPr>
        </p:nvSpPr>
        <p:spPr>
          <a:xfrm>
            <a:off x="457200" y="1304013"/>
            <a:ext cx="8432346" cy="4525963"/>
          </a:xfrm>
        </p:spPr>
        <p:txBody>
          <a:bodyPr>
            <a:normAutofit fontScale="92500" lnSpcReduction="10000"/>
          </a:bodyPr>
          <a:lstStyle/>
          <a:p>
            <a:r>
              <a:rPr lang="en-US" sz="2800" dirty="0" smtClean="0"/>
              <a:t>For abdominal obesity and insulin resistance, restrict sugar, processed carbohydrate dense grains and liberalize healthy fat sources</a:t>
            </a:r>
          </a:p>
          <a:p>
            <a:r>
              <a:rPr lang="en-US" sz="2800" dirty="0" smtClean="0"/>
              <a:t>Nutrient-dense vegetables, plant-based fermentable fiber (microbiome diversity-balance); fermented foods</a:t>
            </a:r>
          </a:p>
          <a:p>
            <a:r>
              <a:rPr lang="en-US" sz="2800" dirty="0" smtClean="0"/>
              <a:t>Cruciferous and Allium family</a:t>
            </a:r>
          </a:p>
          <a:p>
            <a:r>
              <a:rPr lang="en-US" sz="2800" dirty="0" smtClean="0"/>
              <a:t>Time-restricted feeding e.g. 13-hr overnight</a:t>
            </a:r>
          </a:p>
          <a:p>
            <a:r>
              <a:rPr lang="en-US" sz="2800" dirty="0" smtClean="0"/>
              <a:t>Alcohol moderation (no more than 3 drinks/week)</a:t>
            </a:r>
          </a:p>
          <a:p>
            <a:r>
              <a:rPr lang="en-US" sz="2800" dirty="0" smtClean="0"/>
              <a:t>Anti-inflammatory botanicals e.g. curcumin, green tea, basil, sage, oregano, </a:t>
            </a:r>
            <a:r>
              <a:rPr lang="en-US" sz="2800" dirty="0" smtClean="0"/>
              <a:t>cinnamon, black cumin (</a:t>
            </a:r>
            <a:r>
              <a:rPr lang="en-US" sz="2800" smtClean="0"/>
              <a:t>nigella sativa)</a:t>
            </a:r>
            <a:endParaRPr lang="en-US" sz="2800" dirty="0" smtClean="0"/>
          </a:p>
          <a:p>
            <a:r>
              <a:rPr lang="en-US" sz="2800" dirty="0" smtClean="0"/>
              <a:t>Vitamin D to levels 40-50 </a:t>
            </a:r>
            <a:r>
              <a:rPr lang="en-US" sz="2800" dirty="0" err="1" smtClean="0"/>
              <a:t>ng</a:t>
            </a:r>
            <a:r>
              <a:rPr lang="en-US" sz="2800" dirty="0" smtClean="0"/>
              <a:t>/ml</a:t>
            </a:r>
            <a:endParaRPr lang="en-US" sz="2800" dirty="0"/>
          </a:p>
        </p:txBody>
      </p:sp>
    </p:spTree>
    <p:extLst>
      <p:ext uri="{BB962C8B-B14F-4D97-AF65-F5344CB8AC3E}">
        <p14:creationId xmlns:p14="http://schemas.microsoft.com/office/powerpoint/2010/main" val="277377702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212" y="389239"/>
            <a:ext cx="7937095" cy="5249535"/>
          </a:xfrm>
          <a:prstGeom prst="rect">
            <a:avLst/>
          </a:prstGeom>
        </p:spPr>
      </p:pic>
      <p:sp>
        <p:nvSpPr>
          <p:cNvPr id="3" name="TextBox 2"/>
          <p:cNvSpPr txBox="1"/>
          <p:nvPr/>
        </p:nvSpPr>
        <p:spPr>
          <a:xfrm>
            <a:off x="1662121" y="5266048"/>
            <a:ext cx="5527953" cy="830997"/>
          </a:xfrm>
          <a:prstGeom prst="rect">
            <a:avLst/>
          </a:prstGeom>
          <a:noFill/>
        </p:spPr>
        <p:txBody>
          <a:bodyPr wrap="square" rtlCol="0">
            <a:spAutoFit/>
          </a:bodyPr>
          <a:lstStyle/>
          <a:p>
            <a:pPr algn="ctr"/>
            <a:r>
              <a:rPr lang="en-US" sz="2400" b="1" i="1" dirty="0" smtClean="0">
                <a:solidFill>
                  <a:srgbClr val="800000"/>
                </a:solidFill>
              </a:rPr>
              <a:t>Is is possible to modulate these metabolic signaling pathways through lifestyle?</a:t>
            </a:r>
            <a:endParaRPr lang="en-US" sz="2400" b="1" i="1" dirty="0">
              <a:solidFill>
                <a:srgbClr val="800000"/>
              </a:solidFill>
            </a:endParaRPr>
          </a:p>
        </p:txBody>
      </p:sp>
    </p:spTree>
    <p:extLst>
      <p:ext uri="{BB962C8B-B14F-4D97-AF65-F5344CB8AC3E}">
        <p14:creationId xmlns:p14="http://schemas.microsoft.com/office/powerpoint/2010/main" val="5831900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685"/>
            <a:ext cx="5920292" cy="1143000"/>
          </a:xfrm>
        </p:spPr>
        <p:txBody>
          <a:bodyPr>
            <a:normAutofit/>
          </a:bodyPr>
          <a:lstStyle/>
          <a:p>
            <a:pPr algn="l"/>
            <a:r>
              <a:rPr lang="en-US" sz="3200" dirty="0" smtClean="0">
                <a:solidFill>
                  <a:srgbClr val="800000"/>
                </a:solidFill>
              </a:rPr>
              <a:t>Summary: Lifestyle considerations</a:t>
            </a:r>
            <a:endParaRPr lang="en-US" sz="3200" dirty="0">
              <a:solidFill>
                <a:srgbClr val="800000"/>
              </a:solidFill>
            </a:endParaRPr>
          </a:p>
        </p:txBody>
      </p:sp>
      <p:sp>
        <p:nvSpPr>
          <p:cNvPr id="3" name="Content Placeholder 2"/>
          <p:cNvSpPr>
            <a:spLocks noGrp="1"/>
          </p:cNvSpPr>
          <p:nvPr>
            <p:ph idx="1"/>
          </p:nvPr>
        </p:nvSpPr>
        <p:spPr>
          <a:xfrm>
            <a:off x="457200" y="1624685"/>
            <a:ext cx="8229600" cy="3852587"/>
          </a:xfrm>
        </p:spPr>
        <p:txBody>
          <a:bodyPr>
            <a:normAutofit/>
          </a:bodyPr>
          <a:lstStyle/>
          <a:p>
            <a:r>
              <a:rPr lang="en-US" sz="2800" dirty="0" smtClean="0"/>
              <a:t>Reduce endocrine-disruptive toxin exposure</a:t>
            </a:r>
            <a:r>
              <a:rPr lang="mr-IN" sz="2800" dirty="0" smtClean="0"/>
              <a:t>–</a:t>
            </a:r>
            <a:r>
              <a:rPr lang="en-US" sz="2800" dirty="0" smtClean="0"/>
              <a:t> </a:t>
            </a:r>
            <a:r>
              <a:rPr lang="en-US" sz="2800" dirty="0" err="1" smtClean="0"/>
              <a:t>ewg.org</a:t>
            </a:r>
            <a:endParaRPr lang="en-US" sz="2800" dirty="0" smtClean="0"/>
          </a:p>
          <a:p>
            <a:r>
              <a:rPr lang="en-US" sz="2800" dirty="0" smtClean="0"/>
              <a:t>Full-spectrum light exposure-forest bathing</a:t>
            </a:r>
          </a:p>
          <a:p>
            <a:r>
              <a:rPr lang="en-US" sz="2800" dirty="0" smtClean="0"/>
              <a:t>Motion is the lotion</a:t>
            </a:r>
          </a:p>
          <a:p>
            <a:r>
              <a:rPr lang="en-US" sz="2800" dirty="0" smtClean="0"/>
              <a:t>Stress reduction techniques e.g. breath, meditation, prayer, yoga, tai chi</a:t>
            </a:r>
          </a:p>
          <a:p>
            <a:r>
              <a:rPr lang="en-US" sz="2800" dirty="0" smtClean="0"/>
              <a:t>Connection to others</a:t>
            </a:r>
          </a:p>
          <a:p>
            <a:endParaRPr lang="en-US" sz="2800" dirty="0" smtClean="0"/>
          </a:p>
          <a:p>
            <a:endParaRPr lang="en-US" sz="2800" dirty="0" smtClean="0"/>
          </a:p>
        </p:txBody>
      </p:sp>
    </p:spTree>
    <p:extLst>
      <p:ext uri="{BB962C8B-B14F-4D97-AF65-F5344CB8AC3E}">
        <p14:creationId xmlns:p14="http://schemas.microsoft.com/office/powerpoint/2010/main" val="23303695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409142" y="5284722"/>
            <a:ext cx="4538150" cy="1200328"/>
          </a:xfrm>
          <a:prstGeom prst="rect">
            <a:avLst/>
          </a:prstGeom>
          <a:noFill/>
        </p:spPr>
        <p:txBody>
          <a:bodyPr wrap="square" rtlCol="0">
            <a:spAutoFit/>
          </a:bodyPr>
          <a:lstStyle/>
          <a:p>
            <a:pPr algn="ctr"/>
            <a:r>
              <a:rPr lang="en-US" sz="2400" dirty="0" smtClean="0"/>
              <a:t>Thank you!</a:t>
            </a:r>
          </a:p>
          <a:p>
            <a:pPr algn="ctr"/>
            <a:endParaRPr lang="en-US" sz="2400" dirty="0" smtClean="0"/>
          </a:p>
          <a:p>
            <a:pPr algn="ctr"/>
            <a:r>
              <a:rPr lang="en-US" sz="2400" dirty="0" smtClean="0"/>
              <a:t>The Health Edge</a:t>
            </a:r>
            <a:endParaRPr lang="en-US" sz="2400" dirty="0"/>
          </a:p>
        </p:txBody>
      </p:sp>
      <p:pic>
        <p:nvPicPr>
          <p:cNvPr id="3" name="Picture 2" descr="85b7dc47b7b81a3c179e352a354b220c.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519" y="391955"/>
            <a:ext cx="6711900" cy="4556635"/>
          </a:xfrm>
          <a:prstGeom prst="rect">
            <a:avLst/>
          </a:prstGeom>
        </p:spPr>
      </p:pic>
    </p:spTree>
    <p:extLst>
      <p:ext uri="{BB962C8B-B14F-4D97-AF65-F5344CB8AC3E}">
        <p14:creationId xmlns:p14="http://schemas.microsoft.com/office/powerpoint/2010/main" val="17718446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84819" y="186739"/>
            <a:ext cx="7351083" cy="5850191"/>
          </a:xfrm>
          <a:prstGeom prst="rect">
            <a:avLst/>
          </a:prstGeom>
        </p:spPr>
      </p:pic>
      <p:sp>
        <p:nvSpPr>
          <p:cNvPr id="3" name="TextBox 2"/>
          <p:cNvSpPr txBox="1"/>
          <p:nvPr/>
        </p:nvSpPr>
        <p:spPr>
          <a:xfrm>
            <a:off x="2577221" y="6199744"/>
            <a:ext cx="4201992" cy="400110"/>
          </a:xfrm>
          <a:prstGeom prst="rect">
            <a:avLst/>
          </a:prstGeom>
          <a:noFill/>
        </p:spPr>
        <p:txBody>
          <a:bodyPr wrap="square" rtlCol="0">
            <a:spAutoFit/>
          </a:bodyPr>
          <a:lstStyle/>
          <a:p>
            <a:pPr algn="ctr"/>
            <a:r>
              <a:rPr lang="en-US" sz="2000" dirty="0" err="1" smtClean="0"/>
              <a:t>Ewg.org</a:t>
            </a:r>
            <a:endParaRPr lang="en-US" sz="2000" dirty="0"/>
          </a:p>
        </p:txBody>
      </p:sp>
    </p:spTree>
    <p:extLst>
      <p:ext uri="{BB962C8B-B14F-4D97-AF65-F5344CB8AC3E}">
        <p14:creationId xmlns:p14="http://schemas.microsoft.com/office/powerpoint/2010/main" val="206642188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95800" y="1015956"/>
            <a:ext cx="4495800" cy="4462760"/>
          </a:xfrm>
          <a:prstGeom prst="rect">
            <a:avLst/>
          </a:prstGeom>
          <a:noFill/>
        </p:spPr>
        <p:txBody>
          <a:bodyPr wrap="square">
            <a:spAutoFit/>
          </a:bodyPr>
          <a:lstStyle/>
          <a:p>
            <a:pPr algn="ctr">
              <a:defRPr/>
            </a:pPr>
            <a:r>
              <a:rPr lang="en-US" sz="2400" b="1" dirty="0">
                <a:solidFill>
                  <a:srgbClr val="800000"/>
                </a:solidFill>
                <a:latin typeface="Times New Roman"/>
                <a:cs typeface="Times New Roman"/>
              </a:rPr>
              <a:t>Disrupted Sleep</a:t>
            </a:r>
          </a:p>
          <a:p>
            <a:pPr algn="ctr">
              <a:defRPr/>
            </a:pPr>
            <a:r>
              <a:rPr lang="en-US" sz="2400" b="1" dirty="0">
                <a:solidFill>
                  <a:srgbClr val="800000"/>
                </a:solidFill>
                <a:latin typeface="Times New Roman"/>
                <a:cs typeface="Times New Roman"/>
              </a:rPr>
              <a:t>Loss of </a:t>
            </a:r>
            <a:r>
              <a:rPr lang="en-US" sz="2400" b="1" dirty="0" smtClean="0">
                <a:solidFill>
                  <a:srgbClr val="800000"/>
                </a:solidFill>
                <a:latin typeface="Times New Roman"/>
                <a:cs typeface="Times New Roman"/>
              </a:rPr>
              <a:t>Entrainment</a:t>
            </a:r>
            <a:endParaRPr lang="en-US" sz="2400" b="1" dirty="0">
              <a:solidFill>
                <a:srgbClr val="800000"/>
              </a:solidFill>
              <a:latin typeface="Times New Roman"/>
              <a:cs typeface="Times New Roman"/>
            </a:endParaRPr>
          </a:p>
          <a:p>
            <a:pPr>
              <a:defRPr/>
            </a:pPr>
            <a:endParaRPr lang="en-US" b="1" dirty="0">
              <a:latin typeface="Times New Roman"/>
              <a:cs typeface="Times New Roman"/>
            </a:endParaRPr>
          </a:p>
          <a:p>
            <a:pPr marL="285750" indent="-285750">
              <a:buFont typeface="Arial"/>
              <a:buChar char="•"/>
              <a:defRPr/>
            </a:pPr>
            <a:r>
              <a:rPr lang="en-US" sz="2000" dirty="0">
                <a:latin typeface="Times New Roman"/>
                <a:cs typeface="Times New Roman"/>
              </a:rPr>
              <a:t>15% Americans experience chronic insomnia</a:t>
            </a:r>
          </a:p>
          <a:p>
            <a:pPr marL="285750" indent="-285750">
              <a:buFont typeface="Arial"/>
              <a:buChar char="•"/>
              <a:defRPr/>
            </a:pPr>
            <a:r>
              <a:rPr lang="en-US" sz="2000" dirty="0">
                <a:latin typeface="Times New Roman"/>
                <a:cs typeface="Times New Roman"/>
              </a:rPr>
              <a:t>1 out of 3 has sleep disruption on one or more nights each week </a:t>
            </a:r>
          </a:p>
          <a:p>
            <a:pPr marL="285750" indent="-285750">
              <a:buFont typeface="Arial"/>
              <a:buChar char="•"/>
              <a:defRPr/>
            </a:pPr>
            <a:r>
              <a:rPr lang="en-US" sz="2000" dirty="0">
                <a:latin typeface="Times New Roman"/>
                <a:cs typeface="Times New Roman"/>
              </a:rPr>
              <a:t>Major risk factor for many chronic complex diseases</a:t>
            </a:r>
          </a:p>
          <a:p>
            <a:pPr marL="285750" indent="-285750">
              <a:buFont typeface="Arial"/>
              <a:buChar char="•"/>
              <a:defRPr/>
            </a:pPr>
            <a:r>
              <a:rPr lang="en-US" sz="2000" dirty="0">
                <a:latin typeface="Times New Roman"/>
                <a:cs typeface="Times New Roman"/>
              </a:rPr>
              <a:t>Neuro-endocrine-immune </a:t>
            </a:r>
            <a:r>
              <a:rPr lang="en-US" sz="2000" dirty="0" smtClean="0">
                <a:latin typeface="Times New Roman"/>
                <a:cs typeface="Times New Roman"/>
              </a:rPr>
              <a:t>disruption</a:t>
            </a:r>
            <a:endParaRPr lang="en-US" sz="2000" dirty="0">
              <a:latin typeface="Times New Roman"/>
              <a:cs typeface="Times New Roman"/>
            </a:endParaRPr>
          </a:p>
          <a:p>
            <a:pPr marL="285750" indent="-285750">
              <a:buFont typeface="Arial"/>
              <a:buChar char="•"/>
              <a:defRPr/>
            </a:pPr>
            <a:r>
              <a:rPr lang="en-US" sz="2000" dirty="0">
                <a:latin typeface="Times New Roman"/>
                <a:cs typeface="Times New Roman"/>
              </a:rPr>
              <a:t>Obstructive sleep </a:t>
            </a:r>
            <a:r>
              <a:rPr lang="en-US" sz="2000" dirty="0" smtClean="0">
                <a:latin typeface="Times New Roman"/>
                <a:cs typeface="Times New Roman"/>
              </a:rPr>
              <a:t>apnea </a:t>
            </a:r>
            <a:r>
              <a:rPr lang="en-US" sz="2000" dirty="0" err="1" smtClean="0">
                <a:latin typeface="Times New Roman"/>
                <a:cs typeface="Times New Roman"/>
              </a:rPr>
              <a:t>underdiagnosed</a:t>
            </a:r>
            <a:r>
              <a:rPr lang="en-US" sz="2000" dirty="0" smtClean="0">
                <a:latin typeface="Times New Roman"/>
                <a:cs typeface="Times New Roman"/>
              </a:rPr>
              <a:t> (neck </a:t>
            </a:r>
            <a:r>
              <a:rPr lang="en-US" sz="2000" dirty="0" err="1" smtClean="0">
                <a:latin typeface="Times New Roman"/>
                <a:cs typeface="Times New Roman"/>
              </a:rPr>
              <a:t>circumfrence</a:t>
            </a:r>
            <a:r>
              <a:rPr lang="en-US" sz="2000" dirty="0" smtClean="0">
                <a:latin typeface="Times New Roman"/>
                <a:cs typeface="Times New Roman"/>
              </a:rPr>
              <a:t> 16+” in women)</a:t>
            </a:r>
            <a:endParaRPr lang="en-US" sz="2000" dirty="0">
              <a:latin typeface="Times New Roman"/>
              <a:cs typeface="Times New Roman"/>
            </a:endParaRPr>
          </a:p>
          <a:p>
            <a:pPr>
              <a:defRPr/>
            </a:pPr>
            <a:endParaRPr lang="en-US" dirty="0">
              <a:latin typeface="Times New Roman"/>
              <a:cs typeface="Times New Roman"/>
            </a:endParaRPr>
          </a:p>
        </p:txBody>
      </p:sp>
      <p:pic>
        <p:nvPicPr>
          <p:cNvPr id="56322" name="Picture 1" descr="insomnia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828800"/>
            <a:ext cx="400367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738667"/>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1" descr="804.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47675"/>
            <a:ext cx="7772400" cy="544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6096000"/>
            <a:ext cx="5168900" cy="571500"/>
          </a:xfrm>
          <a:prstGeom prst="rect">
            <a:avLst/>
          </a:prstGeom>
        </p:spPr>
      </p:pic>
    </p:spTree>
    <p:extLst>
      <p:ext uri="{BB962C8B-B14F-4D97-AF65-F5344CB8AC3E}">
        <p14:creationId xmlns:p14="http://schemas.microsoft.com/office/powerpoint/2010/main" val="131583939"/>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tiff"/>
          <p:cNvPicPr>
            <a:picLocks noChangeAspect="1"/>
          </p:cNvPicPr>
          <p:nvPr/>
        </p:nvPicPr>
        <p:blipFill>
          <a:blip r:embed="rId2"/>
          <a:stretch>
            <a:fillRect/>
          </a:stretch>
        </p:blipFill>
        <p:spPr>
          <a:xfrm>
            <a:off x="233363" y="1044575"/>
            <a:ext cx="8890000" cy="4660900"/>
          </a:xfrm>
          <a:prstGeom prst="rect">
            <a:avLst/>
          </a:prstGeom>
        </p:spPr>
      </p:pic>
      <p:sp>
        <p:nvSpPr>
          <p:cNvPr id="3" name="TextBox 2"/>
          <p:cNvSpPr txBox="1"/>
          <p:nvPr/>
        </p:nvSpPr>
        <p:spPr>
          <a:xfrm>
            <a:off x="0" y="3929713"/>
            <a:ext cx="9123363" cy="954107"/>
          </a:xfrm>
          <a:prstGeom prst="rect">
            <a:avLst/>
          </a:prstGeom>
          <a:solidFill>
            <a:srgbClr val="CCFFCC"/>
          </a:solidFill>
        </p:spPr>
        <p:txBody>
          <a:bodyPr wrap="square" rtlCol="0">
            <a:spAutoFit/>
          </a:bodyPr>
          <a:lstStyle/>
          <a:p>
            <a:pPr algn="ctr"/>
            <a:r>
              <a:rPr lang="en-US" sz="2800" dirty="0" smtClean="0">
                <a:solidFill>
                  <a:srgbClr val="800000"/>
                </a:solidFill>
                <a:latin typeface="Times New Roman"/>
                <a:cs typeface="Times New Roman"/>
              </a:rPr>
              <a:t>The OR for breast cancer from the lowest to the highest quartile of 25-OH Vitamin D was 2.5</a:t>
            </a:r>
            <a:endParaRPr lang="en-US" sz="2800" dirty="0">
              <a:solidFill>
                <a:srgbClr val="800000"/>
              </a:solidFill>
              <a:latin typeface="Times New Roman"/>
              <a:cs typeface="Times New Roman"/>
            </a:endParaRPr>
          </a:p>
        </p:txBody>
      </p:sp>
    </p:spTree>
    <p:extLst>
      <p:ext uri="{BB962C8B-B14F-4D97-AF65-F5344CB8AC3E}">
        <p14:creationId xmlns:p14="http://schemas.microsoft.com/office/powerpoint/2010/main" val="4061950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F6.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894"/>
            <a:ext cx="9144000" cy="5247546"/>
          </a:xfrm>
          <a:prstGeom prst="rect">
            <a:avLst/>
          </a:prstGeom>
        </p:spPr>
      </p:pic>
      <p:sp>
        <p:nvSpPr>
          <p:cNvPr id="3" name="TextBox 2"/>
          <p:cNvSpPr txBox="1"/>
          <p:nvPr/>
        </p:nvSpPr>
        <p:spPr>
          <a:xfrm>
            <a:off x="6088219" y="746957"/>
            <a:ext cx="2595896" cy="1015663"/>
          </a:xfrm>
          <a:prstGeom prst="rect">
            <a:avLst/>
          </a:prstGeom>
          <a:solidFill>
            <a:srgbClr val="CCFFCC"/>
          </a:solidFill>
        </p:spPr>
        <p:txBody>
          <a:bodyPr wrap="square" rtlCol="0">
            <a:spAutoFit/>
          </a:bodyPr>
          <a:lstStyle/>
          <a:p>
            <a:pPr algn="ctr"/>
            <a:r>
              <a:rPr lang="en-US" sz="2000" b="1" dirty="0" smtClean="0">
                <a:solidFill>
                  <a:srgbClr val="800000"/>
                </a:solidFill>
              </a:rPr>
              <a:t>Fasting-Mimetic Time restricted eating reproduces CR</a:t>
            </a:r>
            <a:endParaRPr lang="en-US" sz="2000" b="1" dirty="0">
              <a:solidFill>
                <a:srgbClr val="800000"/>
              </a:solidFill>
            </a:endParaRPr>
          </a:p>
        </p:txBody>
      </p:sp>
    </p:spTree>
    <p:extLst>
      <p:ext uri="{BB962C8B-B14F-4D97-AF65-F5344CB8AC3E}">
        <p14:creationId xmlns:p14="http://schemas.microsoft.com/office/powerpoint/2010/main" val="5834064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tiff"/>
          <p:cNvPicPr>
            <a:picLocks noChangeAspect="1"/>
          </p:cNvPicPr>
          <p:nvPr/>
        </p:nvPicPr>
        <p:blipFill>
          <a:blip r:embed="rId3"/>
          <a:stretch>
            <a:fillRect/>
          </a:stretch>
        </p:blipFill>
        <p:spPr>
          <a:xfrm>
            <a:off x="-12700" y="747713"/>
            <a:ext cx="9144000" cy="5362575"/>
          </a:xfrm>
          <a:prstGeom prst="rect">
            <a:avLst/>
          </a:prstGeom>
        </p:spPr>
      </p:pic>
      <p:sp>
        <p:nvSpPr>
          <p:cNvPr id="3" name="TextBox 2"/>
          <p:cNvSpPr txBox="1"/>
          <p:nvPr/>
        </p:nvSpPr>
        <p:spPr>
          <a:xfrm>
            <a:off x="3006758" y="6069027"/>
            <a:ext cx="5173118" cy="646331"/>
          </a:xfrm>
          <a:prstGeom prst="rect">
            <a:avLst/>
          </a:prstGeom>
          <a:noFill/>
        </p:spPr>
        <p:txBody>
          <a:bodyPr wrap="square" rtlCol="0">
            <a:spAutoFit/>
          </a:bodyPr>
          <a:lstStyle/>
          <a:p>
            <a:r>
              <a:rPr lang="en-US" dirty="0" smtClean="0"/>
              <a:t>Spreadbury, </a:t>
            </a:r>
            <a:r>
              <a:rPr lang="en-US" i="1" dirty="0" smtClean="0"/>
              <a:t>Diabetes, Obesity and Metabolic Syndrome: Targets and Therapy 2013</a:t>
            </a:r>
            <a:endParaRPr lang="en-US" dirty="0"/>
          </a:p>
        </p:txBody>
      </p:sp>
    </p:spTree>
    <p:extLst>
      <p:ext uri="{BB962C8B-B14F-4D97-AF65-F5344CB8AC3E}">
        <p14:creationId xmlns:p14="http://schemas.microsoft.com/office/powerpoint/2010/main" val="35204050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7601" y="2569999"/>
            <a:ext cx="7332952" cy="2677656"/>
          </a:xfrm>
          <a:prstGeom prst="rect">
            <a:avLst/>
          </a:prstGeom>
          <a:solidFill>
            <a:srgbClr val="CCFFCC"/>
          </a:solidFill>
        </p:spPr>
        <p:txBody>
          <a:bodyPr wrap="square">
            <a:spAutoFit/>
          </a:bodyPr>
          <a:lstStyle/>
          <a:p>
            <a:pPr algn="ctr"/>
            <a:r>
              <a:rPr lang="en-US" sz="2400" b="1" dirty="0">
                <a:solidFill>
                  <a:srgbClr val="800000"/>
                </a:solidFill>
              </a:rPr>
              <a:t>sTNF-R2 and leptin </a:t>
            </a:r>
            <a:r>
              <a:rPr lang="en-US" sz="2400" b="1" dirty="0" smtClean="0">
                <a:solidFill>
                  <a:srgbClr val="800000"/>
                </a:solidFill>
              </a:rPr>
              <a:t>were independently </a:t>
            </a:r>
            <a:r>
              <a:rPr lang="en-US" sz="2400" b="1" dirty="0">
                <a:solidFill>
                  <a:srgbClr val="800000"/>
                </a:solidFill>
              </a:rPr>
              <a:t>positively associated with breast cancer risk in adjusted models.</a:t>
            </a:r>
          </a:p>
          <a:p>
            <a:pPr algn="ctr"/>
            <a:r>
              <a:rPr lang="en-US" sz="2400" b="1" dirty="0">
                <a:solidFill>
                  <a:srgbClr val="800000"/>
                </a:solidFill>
              </a:rPr>
              <a:t>The OR for breast cancer comparing the highest to lowest </a:t>
            </a:r>
            <a:r>
              <a:rPr lang="en-US" sz="2400" b="1" dirty="0" err="1">
                <a:solidFill>
                  <a:srgbClr val="800000"/>
                </a:solidFill>
              </a:rPr>
              <a:t>tertile</a:t>
            </a:r>
            <a:r>
              <a:rPr lang="en-US" sz="2400" b="1" dirty="0">
                <a:solidFill>
                  <a:srgbClr val="800000"/>
                </a:solidFill>
              </a:rPr>
              <a:t> was 2.44 (95</a:t>
            </a:r>
            <a:r>
              <a:rPr lang="en-US" sz="2400" b="1" dirty="0" smtClean="0">
                <a:solidFill>
                  <a:srgbClr val="800000"/>
                </a:solidFill>
              </a:rPr>
              <a:t>% CI</a:t>
            </a:r>
            <a:r>
              <a:rPr lang="en-US" sz="2400" b="1" dirty="0">
                <a:solidFill>
                  <a:srgbClr val="800000"/>
                </a:solidFill>
              </a:rPr>
              <a:t>: 1.30-4.58) for sTNF-R2 and 1.98 (95% CI: 1.20-3.29) for leptin. While higher </a:t>
            </a:r>
          </a:p>
          <a:p>
            <a:pPr algn="ctr"/>
            <a:r>
              <a:rPr lang="en-US" sz="2400" b="1" dirty="0">
                <a:solidFill>
                  <a:srgbClr val="800000"/>
                </a:solidFill>
              </a:rPr>
              <a:t>levels of </a:t>
            </a:r>
            <a:r>
              <a:rPr lang="en-US" sz="2400" b="1" dirty="0" err="1">
                <a:solidFill>
                  <a:srgbClr val="800000"/>
                </a:solidFill>
              </a:rPr>
              <a:t>adiponectin</a:t>
            </a:r>
            <a:r>
              <a:rPr lang="en-US" sz="2400" b="1" dirty="0">
                <a:solidFill>
                  <a:srgbClr val="800000"/>
                </a:solidFill>
              </a:rPr>
              <a:t> were protective (OR for the lowest </a:t>
            </a:r>
            <a:r>
              <a:rPr lang="en-US" sz="2400" b="1" dirty="0" err="1">
                <a:solidFill>
                  <a:srgbClr val="800000"/>
                </a:solidFill>
              </a:rPr>
              <a:t>tertile</a:t>
            </a:r>
            <a:r>
              <a:rPr lang="en-US" sz="2400" b="1" dirty="0">
                <a:solidFill>
                  <a:srgbClr val="800000"/>
                </a:solidFill>
              </a:rPr>
              <a:t> = 1.63; 95% CI: </a:t>
            </a:r>
            <a:r>
              <a:rPr lang="en-US" sz="2400" b="1" dirty="0" smtClean="0">
                <a:solidFill>
                  <a:srgbClr val="800000"/>
                </a:solidFill>
              </a:rPr>
              <a:t>1.02</a:t>
            </a:r>
            <a:r>
              <a:rPr lang="en-US" sz="2400" b="1" dirty="0">
                <a:solidFill>
                  <a:srgbClr val="800000"/>
                </a:solidFill>
              </a:rPr>
              <a:t>-2.60) </a:t>
            </a:r>
          </a:p>
        </p:txBody>
      </p:sp>
      <p:sp>
        <p:nvSpPr>
          <p:cNvPr id="5" name="Rectangle 4"/>
          <p:cNvSpPr/>
          <p:nvPr/>
        </p:nvSpPr>
        <p:spPr>
          <a:xfrm>
            <a:off x="559872" y="305654"/>
            <a:ext cx="8002066" cy="2031325"/>
          </a:xfrm>
          <a:prstGeom prst="rect">
            <a:avLst/>
          </a:prstGeom>
        </p:spPr>
        <p:txBody>
          <a:bodyPr wrap="square">
            <a:spAutoFit/>
          </a:bodyPr>
          <a:lstStyle/>
          <a:p>
            <a:r>
              <a:rPr lang="en-US" dirty="0"/>
              <a:t>Cancer </a:t>
            </a:r>
            <a:r>
              <a:rPr lang="en-US" dirty="0" err="1"/>
              <a:t>Epidemiol</a:t>
            </a:r>
            <a:r>
              <a:rPr lang="en-US" dirty="0"/>
              <a:t> Biomarkers Prev. 2013 Jul;22(7):1319-24. </a:t>
            </a:r>
          </a:p>
          <a:p>
            <a:r>
              <a:rPr lang="en-US" b="1" dirty="0" err="1"/>
              <a:t>Adipocytokines</a:t>
            </a:r>
            <a:r>
              <a:rPr lang="en-US" b="1" dirty="0"/>
              <a:t>, inflammation, and breast cancer risk in postmenopausal women: a prospective study.</a:t>
            </a:r>
            <a:endParaRPr lang="en-US" dirty="0"/>
          </a:p>
          <a:p>
            <a:r>
              <a:rPr lang="en-US" dirty="0"/>
              <a:t>Gross AL, </a:t>
            </a:r>
            <a:r>
              <a:rPr lang="en-US" dirty="0" err="1"/>
              <a:t>Newschaffer</a:t>
            </a:r>
            <a:r>
              <a:rPr lang="en-US" dirty="0"/>
              <a:t> CJ, Hoffman-Bolton J, </a:t>
            </a:r>
            <a:r>
              <a:rPr lang="en-US" dirty="0" err="1"/>
              <a:t>Rifai</a:t>
            </a:r>
            <a:r>
              <a:rPr lang="en-US" dirty="0"/>
              <a:t> N, </a:t>
            </a:r>
            <a:r>
              <a:rPr lang="en-US" dirty="0" err="1"/>
              <a:t>Visvanathan</a:t>
            </a:r>
            <a:r>
              <a:rPr lang="en-US" dirty="0"/>
              <a:t> K.</a:t>
            </a:r>
          </a:p>
          <a:p>
            <a:r>
              <a:rPr lang="en-US" dirty="0"/>
              <a:t>Author information: Department of Epidemiology, Johns Hopkins Bloomberg School of Public Health,</a:t>
            </a:r>
          </a:p>
          <a:p>
            <a:r>
              <a:rPr lang="en-US" dirty="0"/>
              <a:t>Baltimore, MD </a:t>
            </a:r>
          </a:p>
        </p:txBody>
      </p:sp>
    </p:spTree>
    <p:extLst>
      <p:ext uri="{BB962C8B-B14F-4D97-AF65-F5344CB8AC3E}">
        <p14:creationId xmlns:p14="http://schemas.microsoft.com/office/powerpoint/2010/main" val="166939761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6186" y="202302"/>
            <a:ext cx="6843160" cy="1477328"/>
          </a:xfrm>
          <a:prstGeom prst="rect">
            <a:avLst/>
          </a:prstGeom>
        </p:spPr>
        <p:txBody>
          <a:bodyPr wrap="square">
            <a:spAutoFit/>
          </a:bodyPr>
          <a:lstStyle/>
          <a:p>
            <a:r>
              <a:rPr lang="en-US" dirty="0"/>
              <a:t>Cancer Causes Control. 2013 Dec;24(12):2117-28. </a:t>
            </a:r>
            <a:r>
              <a:rPr lang="en-US" b="1" dirty="0"/>
              <a:t>Fruit and vegetable intake and breast cancer risk defined by estrogen and progesterone receptor status: the Japan Public Health Center-based Prospective</a:t>
            </a:r>
            <a:endParaRPr lang="en-US" dirty="0"/>
          </a:p>
          <a:p>
            <a:r>
              <a:rPr lang="en-US" b="1" dirty="0"/>
              <a:t>Study. </a:t>
            </a:r>
            <a:r>
              <a:rPr lang="en-US" dirty="0"/>
              <a:t>Suzuki R, Iwasaki M, Hara A, Inoue M, </a:t>
            </a:r>
            <a:r>
              <a:rPr lang="en-US" dirty="0" err="1"/>
              <a:t>Sasazuki</a:t>
            </a:r>
            <a:r>
              <a:rPr lang="en-US" dirty="0"/>
              <a:t> S, Sawada N, </a:t>
            </a:r>
            <a:r>
              <a:rPr lang="en-US" dirty="0" err="1"/>
              <a:t>Yamaji</a:t>
            </a:r>
            <a:r>
              <a:rPr lang="en-US" dirty="0"/>
              <a:t> T, </a:t>
            </a:r>
            <a:r>
              <a:rPr lang="en-US" dirty="0" err="1"/>
              <a:t>Shimazu</a:t>
            </a:r>
            <a:r>
              <a:rPr lang="en-US" dirty="0"/>
              <a:t> </a:t>
            </a:r>
          </a:p>
        </p:txBody>
      </p:sp>
      <p:sp>
        <p:nvSpPr>
          <p:cNvPr id="3" name="Rectangle 2"/>
          <p:cNvSpPr/>
          <p:nvPr/>
        </p:nvSpPr>
        <p:spPr>
          <a:xfrm>
            <a:off x="560267" y="2117665"/>
            <a:ext cx="7675636" cy="2308324"/>
          </a:xfrm>
          <a:prstGeom prst="rect">
            <a:avLst/>
          </a:prstGeom>
          <a:solidFill>
            <a:srgbClr val="CCFFCC"/>
          </a:solidFill>
        </p:spPr>
        <p:txBody>
          <a:bodyPr wrap="square">
            <a:spAutoFit/>
          </a:bodyPr>
          <a:lstStyle/>
          <a:p>
            <a:pPr algn="ctr"/>
            <a:r>
              <a:rPr lang="en-US" sz="2400" b="1" dirty="0">
                <a:solidFill>
                  <a:srgbClr val="800000"/>
                </a:solidFill>
              </a:rPr>
              <a:t>Cruciferous vegetable intake was associated with a statistically </a:t>
            </a:r>
            <a:r>
              <a:rPr lang="en-US" sz="2400" b="1" dirty="0" smtClean="0">
                <a:solidFill>
                  <a:srgbClr val="800000"/>
                </a:solidFill>
              </a:rPr>
              <a:t>significant decrease </a:t>
            </a:r>
            <a:r>
              <a:rPr lang="en-US" sz="2400" b="1" dirty="0">
                <a:solidFill>
                  <a:srgbClr val="800000"/>
                </a:solidFill>
              </a:rPr>
              <a:t>in risk of premenopausal breast cancer [multivariable-RRQ4 vs. Q1 = 0.64</a:t>
            </a:r>
          </a:p>
          <a:p>
            <a:pPr algn="ctr"/>
            <a:r>
              <a:rPr lang="en-US" sz="2400" b="1" dirty="0">
                <a:solidFill>
                  <a:srgbClr val="800000"/>
                </a:solidFill>
              </a:rPr>
              <a:t>(95 % CI = 0.38-1.10; p trend = .046)] and showed a marginally </a:t>
            </a:r>
            <a:r>
              <a:rPr lang="en-US" sz="2400" b="1" dirty="0" smtClean="0">
                <a:solidFill>
                  <a:srgbClr val="800000"/>
                </a:solidFill>
              </a:rPr>
              <a:t>inverse association </a:t>
            </a:r>
            <a:r>
              <a:rPr lang="en-US" sz="2400" b="1" dirty="0">
                <a:solidFill>
                  <a:srgbClr val="800000"/>
                </a:solidFill>
              </a:rPr>
              <a:t>with ER+ PR+ tumors [</a:t>
            </a:r>
            <a:r>
              <a:rPr lang="en-US" sz="2400" b="1" dirty="0" err="1">
                <a:solidFill>
                  <a:srgbClr val="800000"/>
                </a:solidFill>
              </a:rPr>
              <a:t>RRper</a:t>
            </a:r>
            <a:r>
              <a:rPr lang="en-US" sz="2400" b="1" dirty="0">
                <a:solidFill>
                  <a:srgbClr val="800000"/>
                </a:solidFill>
              </a:rPr>
              <a:t> 100 g increment = 0.64 (95 % CI </a:t>
            </a:r>
            <a:r>
              <a:rPr lang="en-US" sz="2400" b="1" dirty="0" smtClean="0">
                <a:solidFill>
                  <a:srgbClr val="800000"/>
                </a:solidFill>
              </a:rPr>
              <a:t>=0.41</a:t>
            </a:r>
            <a:r>
              <a:rPr lang="en-US" sz="2400" b="1" dirty="0">
                <a:solidFill>
                  <a:srgbClr val="800000"/>
                </a:solidFill>
              </a:rPr>
              <a:t>-1.00)]. </a:t>
            </a:r>
          </a:p>
        </p:txBody>
      </p:sp>
      <p:pic>
        <p:nvPicPr>
          <p:cNvPr id="4" name="Picture 3" descr="crucifers-licens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952" y="194303"/>
            <a:ext cx="2327048" cy="1545160"/>
          </a:xfrm>
          <a:prstGeom prst="rect">
            <a:avLst/>
          </a:prstGeom>
        </p:spPr>
      </p:pic>
      <p:sp>
        <p:nvSpPr>
          <p:cNvPr id="5" name="TextBox 4"/>
          <p:cNvSpPr txBox="1"/>
          <p:nvPr/>
        </p:nvSpPr>
        <p:spPr>
          <a:xfrm>
            <a:off x="989802" y="4724504"/>
            <a:ext cx="7246101" cy="830997"/>
          </a:xfrm>
          <a:prstGeom prst="rect">
            <a:avLst/>
          </a:prstGeom>
          <a:noFill/>
        </p:spPr>
        <p:txBody>
          <a:bodyPr wrap="square" rtlCol="0">
            <a:spAutoFit/>
          </a:bodyPr>
          <a:lstStyle/>
          <a:p>
            <a:r>
              <a:rPr lang="en-US" sz="2400" dirty="0" smtClean="0">
                <a:solidFill>
                  <a:srgbClr val="800000"/>
                </a:solidFill>
              </a:rPr>
              <a:t>Sulfurophanes and isothiocyanates upregulate tumor suppressor genes and promote apoptosis.</a:t>
            </a:r>
            <a:endParaRPr lang="en-US" sz="2400" dirty="0">
              <a:solidFill>
                <a:srgbClr val="800000"/>
              </a:solidFill>
            </a:endParaRPr>
          </a:p>
        </p:txBody>
      </p:sp>
    </p:spTree>
    <p:extLst>
      <p:ext uri="{BB962C8B-B14F-4D97-AF65-F5344CB8AC3E}">
        <p14:creationId xmlns:p14="http://schemas.microsoft.com/office/powerpoint/2010/main" val="2701166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own Arrow 2"/>
          <p:cNvSpPr/>
          <p:nvPr/>
        </p:nvSpPr>
        <p:spPr>
          <a:xfrm rot="10800000">
            <a:off x="205431" y="809699"/>
            <a:ext cx="3342917" cy="4686196"/>
          </a:xfrm>
          <a:prstGeom prst="downArrow">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1008478" y="1213805"/>
            <a:ext cx="1699472" cy="1938992"/>
          </a:xfrm>
          <a:prstGeom prst="rect">
            <a:avLst/>
          </a:prstGeom>
          <a:noFill/>
        </p:spPr>
        <p:txBody>
          <a:bodyPr wrap="square" rtlCol="0">
            <a:spAutoFit/>
          </a:bodyPr>
          <a:lstStyle/>
          <a:p>
            <a:pPr algn="ctr"/>
            <a:r>
              <a:rPr lang="en-US" sz="2000" b="1" dirty="0" smtClean="0">
                <a:solidFill>
                  <a:schemeClr val="bg1"/>
                </a:solidFill>
              </a:rPr>
              <a:t>Weight</a:t>
            </a:r>
          </a:p>
          <a:p>
            <a:endParaRPr lang="en-US" sz="2000" b="1" dirty="0">
              <a:solidFill>
                <a:schemeClr val="bg1"/>
              </a:solidFill>
            </a:endParaRPr>
          </a:p>
          <a:p>
            <a:r>
              <a:rPr lang="en-US" sz="2000" b="1" dirty="0" smtClean="0">
                <a:solidFill>
                  <a:schemeClr val="bg1"/>
                </a:solidFill>
              </a:rPr>
              <a:t>Inflammation</a:t>
            </a:r>
          </a:p>
          <a:p>
            <a:endParaRPr lang="en-US" sz="2000" b="1" dirty="0">
              <a:solidFill>
                <a:schemeClr val="bg1"/>
              </a:solidFill>
            </a:endParaRPr>
          </a:p>
          <a:p>
            <a:pPr algn="ctr"/>
            <a:r>
              <a:rPr lang="en-US" sz="2000" b="1" dirty="0" smtClean="0">
                <a:solidFill>
                  <a:schemeClr val="bg1"/>
                </a:solidFill>
              </a:rPr>
              <a:t>Insulin</a:t>
            </a:r>
          </a:p>
          <a:p>
            <a:pPr algn="ctr"/>
            <a:r>
              <a:rPr lang="en-US" sz="2000" b="1" dirty="0" smtClean="0">
                <a:solidFill>
                  <a:schemeClr val="bg1"/>
                </a:solidFill>
              </a:rPr>
              <a:t>Resistance</a:t>
            </a:r>
            <a:endParaRPr lang="en-US" sz="2000" b="1" dirty="0">
              <a:solidFill>
                <a:schemeClr val="bg1"/>
              </a:solidFill>
            </a:endParaRPr>
          </a:p>
        </p:txBody>
      </p:sp>
      <p:sp>
        <p:nvSpPr>
          <p:cNvPr id="5" name="TextBox 4"/>
          <p:cNvSpPr txBox="1"/>
          <p:nvPr/>
        </p:nvSpPr>
        <p:spPr>
          <a:xfrm>
            <a:off x="4482124" y="905913"/>
            <a:ext cx="4295369" cy="4647426"/>
          </a:xfrm>
          <a:prstGeom prst="rect">
            <a:avLst/>
          </a:prstGeom>
          <a:noFill/>
        </p:spPr>
        <p:txBody>
          <a:bodyPr wrap="square" rtlCol="0">
            <a:spAutoFit/>
          </a:bodyPr>
          <a:lstStyle/>
          <a:p>
            <a:pPr algn="ctr"/>
            <a:r>
              <a:rPr lang="en-US" sz="3200" b="1" dirty="0" smtClean="0">
                <a:solidFill>
                  <a:srgbClr val="800000"/>
                </a:solidFill>
              </a:rPr>
              <a:t>Environmental Inputs</a:t>
            </a:r>
          </a:p>
          <a:p>
            <a:pPr algn="ctr"/>
            <a:endParaRPr lang="en-US" sz="2400" dirty="0">
              <a:solidFill>
                <a:srgbClr val="800000"/>
              </a:solidFill>
            </a:endParaRPr>
          </a:p>
          <a:p>
            <a:pPr marL="342900" indent="-342900">
              <a:buFont typeface="Arial"/>
              <a:buChar char="•"/>
            </a:pPr>
            <a:r>
              <a:rPr lang="en-US" sz="2400" dirty="0" smtClean="0"/>
              <a:t>Poor Nutrition (SAD)</a:t>
            </a:r>
          </a:p>
          <a:p>
            <a:pPr marL="342900" indent="-342900">
              <a:buFont typeface="Arial"/>
              <a:buChar char="•"/>
            </a:pPr>
            <a:r>
              <a:rPr lang="en-US" sz="2400" dirty="0"/>
              <a:t>S</a:t>
            </a:r>
            <a:r>
              <a:rPr lang="en-US" sz="2400" dirty="0" smtClean="0"/>
              <a:t>moking</a:t>
            </a:r>
          </a:p>
          <a:p>
            <a:pPr marL="342900" indent="-342900">
              <a:buFont typeface="Arial"/>
              <a:buChar char="•"/>
            </a:pPr>
            <a:r>
              <a:rPr lang="en-US" sz="2400" dirty="0" smtClean="0"/>
              <a:t>Lack of Movement</a:t>
            </a:r>
          </a:p>
          <a:p>
            <a:pPr marL="342900" indent="-342900">
              <a:buFont typeface="Arial"/>
              <a:buChar char="•"/>
            </a:pPr>
            <a:r>
              <a:rPr lang="en-US" sz="2400" dirty="0" smtClean="0"/>
              <a:t>Chronic Stress Response</a:t>
            </a:r>
          </a:p>
          <a:p>
            <a:pPr marL="342900" indent="-342900">
              <a:buFont typeface="Arial"/>
              <a:buChar char="•"/>
            </a:pPr>
            <a:r>
              <a:rPr lang="en-US" sz="2400" dirty="0" smtClean="0"/>
              <a:t>Poor Sleep Hygiene</a:t>
            </a:r>
          </a:p>
          <a:p>
            <a:pPr marL="342900" indent="-342900">
              <a:buFont typeface="Arial"/>
              <a:buChar char="•"/>
            </a:pPr>
            <a:r>
              <a:rPr lang="en-US" sz="2400" dirty="0" smtClean="0"/>
              <a:t>Social Isolation</a:t>
            </a:r>
          </a:p>
          <a:p>
            <a:pPr marL="342900" indent="-342900">
              <a:buFont typeface="Arial"/>
              <a:buChar char="•"/>
            </a:pPr>
            <a:r>
              <a:rPr lang="en-US" sz="2400" dirty="0" smtClean="0"/>
              <a:t>Meaning in work, love, play</a:t>
            </a:r>
          </a:p>
          <a:p>
            <a:pPr marL="342900" indent="-342900">
              <a:buFont typeface="Arial"/>
              <a:buChar char="•"/>
            </a:pPr>
            <a:r>
              <a:rPr lang="en-US" sz="2400" dirty="0" smtClean="0"/>
              <a:t>Environmental Toxins</a:t>
            </a:r>
          </a:p>
          <a:p>
            <a:pPr marL="342900" indent="-342900">
              <a:buFont typeface="Arial"/>
              <a:buChar char="•"/>
            </a:pPr>
            <a:r>
              <a:rPr lang="en-US" sz="2400" dirty="0" smtClean="0"/>
              <a:t>Full-spectrum light (nature) deprivation</a:t>
            </a:r>
            <a:endParaRPr lang="en-US" sz="2400" dirty="0"/>
          </a:p>
        </p:txBody>
      </p:sp>
      <p:sp>
        <p:nvSpPr>
          <p:cNvPr id="2" name="Left Arrow 1"/>
          <p:cNvSpPr/>
          <p:nvPr/>
        </p:nvSpPr>
        <p:spPr>
          <a:xfrm>
            <a:off x="3324242" y="3529372"/>
            <a:ext cx="1008478" cy="41082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8343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617" y="108857"/>
            <a:ext cx="2009764" cy="1341423"/>
          </a:xfrm>
          <a:prstGeom prst="rect">
            <a:avLst/>
          </a:prstGeom>
        </p:spPr>
      </p:pic>
      <p:sp>
        <p:nvSpPr>
          <p:cNvPr id="3" name="TextBox 2"/>
          <p:cNvSpPr txBox="1"/>
          <p:nvPr/>
        </p:nvSpPr>
        <p:spPr>
          <a:xfrm>
            <a:off x="89507" y="1750385"/>
            <a:ext cx="8848874" cy="4524316"/>
          </a:xfrm>
          <a:prstGeom prst="rect">
            <a:avLst/>
          </a:prstGeom>
          <a:noFill/>
        </p:spPr>
        <p:txBody>
          <a:bodyPr wrap="square" rtlCol="0">
            <a:spAutoFit/>
          </a:bodyPr>
          <a:lstStyle/>
          <a:p>
            <a:pPr marL="285750" indent="-285750">
              <a:buFont typeface="Arial"/>
              <a:buChar char="•"/>
            </a:pPr>
            <a:r>
              <a:rPr lang="en-US" dirty="0" err="1" smtClean="0"/>
              <a:t>Boscoe</a:t>
            </a:r>
            <a:r>
              <a:rPr lang="en-US" dirty="0" smtClean="0"/>
              <a:t> </a:t>
            </a:r>
            <a:r>
              <a:rPr lang="en-US" dirty="0"/>
              <a:t>FP, </a:t>
            </a:r>
            <a:r>
              <a:rPr lang="en-US" dirty="0" err="1"/>
              <a:t>Schymura</a:t>
            </a:r>
            <a:r>
              <a:rPr lang="en-US" dirty="0"/>
              <a:t> MJ. Solar ultraviolet-B exposure and cancer incidence and mortality in the United States, 1993–2002. BMC Cancer 2006;6: 264. </a:t>
            </a:r>
            <a:endParaRPr lang="en-US" dirty="0" smtClean="0"/>
          </a:p>
          <a:p>
            <a:pPr marL="285750" indent="-285750">
              <a:buFont typeface="Arial"/>
              <a:buChar char="•"/>
            </a:pPr>
            <a:r>
              <a:rPr lang="en-US" dirty="0" smtClean="0"/>
              <a:t>National </a:t>
            </a:r>
            <a:r>
              <a:rPr lang="en-US" dirty="0"/>
              <a:t>Health and Nutrition Examination Survey. Cancer </a:t>
            </a:r>
            <a:r>
              <a:rPr lang="en-US" dirty="0" err="1"/>
              <a:t>Epidemiol</a:t>
            </a:r>
            <a:r>
              <a:rPr lang="en-US" dirty="0"/>
              <a:t> Biomarkers Prev 1999;8:399 – 406. </a:t>
            </a:r>
            <a:endParaRPr lang="en-US" dirty="0" smtClean="0"/>
          </a:p>
          <a:p>
            <a:pPr marL="285750" indent="-285750">
              <a:buFont typeface="Arial"/>
              <a:buChar char="•"/>
            </a:pPr>
            <a:r>
              <a:rPr lang="en-US" dirty="0"/>
              <a:t>Goodwin PJ, Ennis M, Pritchard KI et al. Prognostic effects of 25-hydroxyvitamin D levels in early breast cancer. J Clin </a:t>
            </a:r>
            <a:r>
              <a:rPr lang="en-US" dirty="0" err="1"/>
              <a:t>Oncol</a:t>
            </a:r>
            <a:r>
              <a:rPr lang="en-US" dirty="0"/>
              <a:t> 2009;27:3757– 3763. </a:t>
            </a:r>
            <a:endParaRPr lang="en-US" dirty="0" smtClean="0"/>
          </a:p>
          <a:p>
            <a:pPr marL="285750" indent="-285750">
              <a:buFont typeface="Arial"/>
              <a:buChar char="•"/>
            </a:pPr>
            <a:r>
              <a:rPr lang="en-US" dirty="0"/>
              <a:t>Kim Y, Je Y. Vitamin D intake, blood 25(OH)D levels, and breast cancer risk or mortality: a meta-analysis. Br J Cancer. 2014 May 27;110(11):2772-84. </a:t>
            </a:r>
            <a:r>
              <a:rPr lang="en-US" dirty="0" err="1"/>
              <a:t>doi</a:t>
            </a:r>
            <a:r>
              <a:rPr lang="en-US" dirty="0"/>
              <a:t>: 10.1038/bjc.2014.175. Epub 2014 Apr 8. </a:t>
            </a:r>
          </a:p>
          <a:p>
            <a:pPr marL="285750" indent="-285750">
              <a:buFont typeface="Arial"/>
              <a:buChar char="•"/>
            </a:pPr>
            <a:r>
              <a:rPr lang="en-US" dirty="0"/>
              <a:t>Lim ST, </a:t>
            </a:r>
            <a:r>
              <a:rPr lang="en-US" dirty="0" err="1"/>
              <a:t>Jeon</a:t>
            </a:r>
            <a:r>
              <a:rPr lang="en-US" dirty="0"/>
              <a:t> YW, </a:t>
            </a:r>
            <a:r>
              <a:rPr lang="en-US" dirty="0" err="1"/>
              <a:t>Suh</a:t>
            </a:r>
            <a:r>
              <a:rPr lang="en-US" dirty="0"/>
              <a:t> YJ. Association between alterations in the serum 25-hydroxyvitamin d status during follow-up and breast cancer patient prognosis. Asian Pac J Cancer Prev. 2015;16(6):2507-13. </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smtClean="0"/>
          </a:p>
          <a:p>
            <a:r>
              <a:rPr lang="en-US" dirty="0" smtClean="0"/>
              <a:t>. </a:t>
            </a:r>
            <a:endParaRPr lang="en-US" dirty="0"/>
          </a:p>
        </p:txBody>
      </p:sp>
    </p:spTree>
    <p:extLst>
      <p:ext uri="{BB962C8B-B14F-4D97-AF65-F5344CB8AC3E}">
        <p14:creationId xmlns:p14="http://schemas.microsoft.com/office/powerpoint/2010/main" val="240730225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2985"/>
            <a:ext cx="9144000" cy="5303740"/>
          </a:xfrm>
          <a:prstGeom prst="rect">
            <a:avLst/>
          </a:prstGeom>
        </p:spPr>
      </p:pic>
    </p:spTree>
    <p:extLst>
      <p:ext uri="{BB962C8B-B14F-4D97-AF65-F5344CB8AC3E}">
        <p14:creationId xmlns:p14="http://schemas.microsoft.com/office/powerpoint/2010/main" val="124297166"/>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2674" y="160483"/>
            <a:ext cx="8941325" cy="1754327"/>
          </a:xfrm>
          <a:prstGeom prst="rect">
            <a:avLst/>
          </a:prstGeom>
        </p:spPr>
        <p:txBody>
          <a:bodyPr wrap="square">
            <a:spAutoFit/>
          </a:bodyPr>
          <a:lstStyle/>
          <a:p>
            <a:r>
              <a:rPr lang="en-US" dirty="0"/>
              <a:t>Carcinogenesis. 2015 Oct;36(10):1121-8. </a:t>
            </a:r>
          </a:p>
          <a:p>
            <a:r>
              <a:rPr lang="en-US" b="1" dirty="0" err="1"/>
              <a:t>Prediagnostic</a:t>
            </a:r>
            <a:r>
              <a:rPr lang="en-US" b="1" dirty="0"/>
              <a:t> serum inflammatory markers in relation to breast cancer risk, severity at diagnosis and survival in breast cancer patients. </a:t>
            </a:r>
            <a:r>
              <a:rPr lang="en-US" dirty="0" err="1"/>
              <a:t>Wulaningsih</a:t>
            </a:r>
            <a:r>
              <a:rPr lang="en-US" dirty="0"/>
              <a:t> W, Holmberg L, </a:t>
            </a:r>
            <a:r>
              <a:rPr lang="en-US" dirty="0" err="1"/>
              <a:t>Garmo</a:t>
            </a:r>
            <a:r>
              <a:rPr lang="en-US" dirty="0"/>
              <a:t> H, </a:t>
            </a:r>
            <a:r>
              <a:rPr lang="en-US" dirty="0" err="1"/>
              <a:t>Malmstrom</a:t>
            </a:r>
            <a:r>
              <a:rPr lang="en-US" dirty="0"/>
              <a:t> H </a:t>
            </a:r>
          </a:p>
          <a:p>
            <a:r>
              <a:rPr lang="en-US" dirty="0"/>
              <a:t>Author information: Division of Cancer Studies, King's College London, Cancer Epidemiology Group, </a:t>
            </a:r>
            <a:r>
              <a:rPr lang="en-US" dirty="0" err="1"/>
              <a:t>Bermondsey</a:t>
            </a:r>
            <a:r>
              <a:rPr lang="en-US" dirty="0"/>
              <a:t> Wing, Guy's Hospital, London UK,</a:t>
            </a:r>
          </a:p>
        </p:txBody>
      </p:sp>
      <p:sp>
        <p:nvSpPr>
          <p:cNvPr id="3" name="Rectangle 2"/>
          <p:cNvSpPr/>
          <p:nvPr/>
        </p:nvSpPr>
        <p:spPr>
          <a:xfrm>
            <a:off x="1189024" y="2690336"/>
            <a:ext cx="6539632" cy="1569660"/>
          </a:xfrm>
          <a:prstGeom prst="rect">
            <a:avLst/>
          </a:prstGeom>
          <a:solidFill>
            <a:srgbClr val="CCFFCC"/>
          </a:solidFill>
        </p:spPr>
        <p:txBody>
          <a:bodyPr wrap="square">
            <a:spAutoFit/>
          </a:bodyPr>
          <a:lstStyle/>
          <a:p>
            <a:pPr algn="ctr"/>
            <a:r>
              <a:rPr lang="en-US" sz="2400" b="1" dirty="0">
                <a:solidFill>
                  <a:srgbClr val="800000"/>
                </a:solidFill>
              </a:rPr>
              <a:t>Our </a:t>
            </a:r>
            <a:r>
              <a:rPr lang="en-US" sz="2400" b="1" dirty="0" smtClean="0">
                <a:solidFill>
                  <a:srgbClr val="800000"/>
                </a:solidFill>
              </a:rPr>
              <a:t>findings indicate </a:t>
            </a:r>
            <a:r>
              <a:rPr lang="en-US" sz="2400" b="1" dirty="0">
                <a:solidFill>
                  <a:srgbClr val="800000"/>
                </a:solidFill>
              </a:rPr>
              <a:t>that </a:t>
            </a:r>
            <a:r>
              <a:rPr lang="en-US" sz="2400" b="1" dirty="0" err="1">
                <a:solidFill>
                  <a:srgbClr val="800000"/>
                </a:solidFill>
              </a:rPr>
              <a:t>prediagnostic</a:t>
            </a:r>
            <a:r>
              <a:rPr lang="en-US" sz="2400" b="1" dirty="0">
                <a:solidFill>
                  <a:srgbClr val="800000"/>
                </a:solidFill>
              </a:rPr>
              <a:t> serum inflammatory markers were weakly linked to incident breast cancer but corresponded to worse survival after diagnosis. </a:t>
            </a:r>
          </a:p>
        </p:txBody>
      </p:sp>
    </p:spTree>
    <p:extLst>
      <p:ext uri="{BB962C8B-B14F-4D97-AF65-F5344CB8AC3E}">
        <p14:creationId xmlns:p14="http://schemas.microsoft.com/office/powerpoint/2010/main" val="10088555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bwMode="auto">
          <a:xfrm>
            <a:off x="2971800" y="762000"/>
            <a:ext cx="3124200" cy="2971800"/>
          </a:xfrm>
          <a:prstGeom prst="ellipse">
            <a:avLst/>
          </a:prstGeom>
          <a:solidFill>
            <a:srgbClr val="FFCE13">
              <a:alpha val="45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lang="en-US" b="1" dirty="0" smtClean="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lang="en-US" b="1" dirty="0" smtClean="0">
                <a:latin typeface="Times New Roman"/>
                <a:cs typeface="Times New Roman"/>
              </a:rPr>
              <a:t>Environment</a:t>
            </a: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Times New Roman"/>
                <a:cs typeface="Times New Roman"/>
              </a:rPr>
              <a:t>Inputs</a:t>
            </a:r>
            <a:endParaRPr kumimoji="0" lang="en-US" b="1" u="none" strike="noStrike" cap="none" normalizeH="0" baseline="0" dirty="0">
              <a:ln>
                <a:noFill/>
              </a:ln>
              <a:solidFill>
                <a:schemeClr val="tx1"/>
              </a:solidFill>
              <a:effectLst/>
              <a:latin typeface="Times New Roman"/>
              <a:cs typeface="Times New Roman"/>
            </a:endParaRPr>
          </a:p>
        </p:txBody>
      </p:sp>
      <p:sp>
        <p:nvSpPr>
          <p:cNvPr id="3" name="Oval 2"/>
          <p:cNvSpPr/>
          <p:nvPr/>
        </p:nvSpPr>
        <p:spPr bwMode="auto">
          <a:xfrm>
            <a:off x="1905000" y="2438400"/>
            <a:ext cx="3048000" cy="3124200"/>
          </a:xfrm>
          <a:prstGeom prst="ellipse">
            <a:avLst/>
          </a:prstGeom>
          <a:solidFill>
            <a:srgbClr val="FF0000">
              <a:alpha val="58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18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smtClean="0">
                <a:ln>
                  <a:noFill/>
                </a:ln>
                <a:solidFill>
                  <a:schemeClr val="tx1"/>
                </a:solidFill>
                <a:effectLst/>
                <a:latin typeface="Times New Roman"/>
                <a:cs typeface="Times New Roman"/>
              </a:rPr>
              <a:t>Gene-</a:t>
            </a:r>
            <a:r>
              <a:rPr kumimoji="0" lang="en-US" b="1" u="none" strike="noStrike" cap="none" normalizeH="0" baseline="0" dirty="0" err="1" smtClean="0">
                <a:ln>
                  <a:noFill/>
                </a:ln>
                <a:solidFill>
                  <a:schemeClr val="tx1"/>
                </a:solidFill>
                <a:effectLst/>
                <a:latin typeface="Times New Roman"/>
                <a:cs typeface="Times New Roman"/>
              </a:rPr>
              <a:t>Epigenome</a:t>
            </a:r>
            <a:endParaRPr kumimoji="0" lang="en-US" b="1" u="none" strike="noStrike" cap="none" normalizeH="0" baseline="0" dirty="0">
              <a:ln>
                <a:noFill/>
              </a:ln>
              <a:solidFill>
                <a:schemeClr val="tx1"/>
              </a:solidFill>
              <a:effectLst/>
              <a:latin typeface="Times New Roman"/>
              <a:cs typeface="Times New Roman"/>
            </a:endParaRPr>
          </a:p>
        </p:txBody>
      </p:sp>
      <p:sp>
        <p:nvSpPr>
          <p:cNvPr id="4" name="Oval 3"/>
          <p:cNvSpPr/>
          <p:nvPr/>
        </p:nvSpPr>
        <p:spPr bwMode="auto">
          <a:xfrm>
            <a:off x="4343400" y="2514600"/>
            <a:ext cx="3124200" cy="3048000"/>
          </a:xfrm>
          <a:prstGeom prst="ellipse">
            <a:avLst/>
          </a:prstGeom>
          <a:solidFill>
            <a:srgbClr val="0000FF">
              <a:alpha val="5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000" b="1" u="none" strike="noStrike" cap="none" normalizeH="0" baseline="0" dirty="0" smtClean="0">
              <a:ln>
                <a:noFill/>
              </a:ln>
              <a:solidFill>
                <a:schemeClr val="tx1"/>
              </a:solidFill>
              <a:effectLst/>
              <a:latin typeface="Times New Roman"/>
              <a:cs typeface="Times New Roman"/>
            </a:endParaRPr>
          </a:p>
          <a:p>
            <a:pPr marL="0" marR="0" indent="0" algn="l" defTabSz="914400" rtl="0" eaLnBrk="0" fontAlgn="base" latinLnBrk="0" hangingPunct="0">
              <a:lnSpc>
                <a:spcPct val="100000"/>
              </a:lnSpc>
              <a:spcBef>
                <a:spcPct val="0"/>
              </a:spcBef>
              <a:spcAft>
                <a:spcPct val="0"/>
              </a:spcAft>
              <a:buClrTx/>
              <a:buSzTx/>
              <a:buFontTx/>
              <a:buNone/>
              <a:tabLst/>
            </a:pPr>
            <a:endParaRPr lang="en-US" sz="2000" b="1" dirty="0">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endParaRPr kumimoji="0" lang="en-US" b="1" u="none" strike="noStrike" cap="none" normalizeH="0" baseline="0" dirty="0" smtClean="0">
              <a:ln>
                <a:noFill/>
              </a:ln>
              <a:solidFill>
                <a:schemeClr val="tx1"/>
              </a:solidFill>
              <a:effectLst/>
              <a:latin typeface="Times New Roman"/>
              <a:cs typeface="Times New Roman"/>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en-US" b="1" u="none" strike="noStrike" cap="none" normalizeH="0" baseline="0" dirty="0" err="1" smtClean="0">
                <a:ln>
                  <a:noFill/>
                </a:ln>
                <a:solidFill>
                  <a:schemeClr val="tx1"/>
                </a:solidFill>
                <a:effectLst/>
                <a:latin typeface="Times New Roman"/>
                <a:cs typeface="Times New Roman"/>
              </a:rPr>
              <a:t>Microbiome</a:t>
            </a:r>
            <a:endParaRPr kumimoji="0" lang="en-US" b="1" u="none" strike="noStrike" cap="none" normalizeH="0" baseline="0" dirty="0">
              <a:ln>
                <a:noFill/>
              </a:ln>
              <a:solidFill>
                <a:schemeClr val="tx1"/>
              </a:solidFill>
              <a:effectLst/>
              <a:latin typeface="Times New Roman"/>
              <a:cs typeface="Times New Roman"/>
            </a:endParaRPr>
          </a:p>
        </p:txBody>
      </p:sp>
      <p:cxnSp>
        <p:nvCxnSpPr>
          <p:cNvPr id="8" name="Straight Arrow Connector 7"/>
          <p:cNvCxnSpPr/>
          <p:nvPr/>
        </p:nvCxnSpPr>
        <p:spPr bwMode="auto">
          <a:xfrm flipH="1">
            <a:off x="4648200" y="1219200"/>
            <a:ext cx="3048000" cy="220980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9" name="TextBox 8"/>
          <p:cNvSpPr txBox="1"/>
          <p:nvPr/>
        </p:nvSpPr>
        <p:spPr>
          <a:xfrm>
            <a:off x="7696200" y="762000"/>
            <a:ext cx="1219200" cy="707886"/>
          </a:xfrm>
          <a:prstGeom prst="rect">
            <a:avLst/>
          </a:prstGeom>
          <a:noFill/>
        </p:spPr>
        <p:txBody>
          <a:bodyPr wrap="square" rtlCol="0">
            <a:spAutoFit/>
          </a:bodyPr>
          <a:lstStyle/>
          <a:p>
            <a:r>
              <a:rPr lang="en-US" sz="4000" dirty="0" smtClean="0">
                <a:latin typeface="Times New Roman"/>
                <a:cs typeface="Times New Roman"/>
              </a:rPr>
              <a:t>Life</a:t>
            </a:r>
            <a:endParaRPr lang="en-US" sz="4000" dirty="0">
              <a:latin typeface="Times New Roman"/>
              <a:cs typeface="Times New Roman"/>
            </a:endParaRPr>
          </a:p>
        </p:txBody>
      </p:sp>
      <p:sp>
        <p:nvSpPr>
          <p:cNvPr id="6" name="TextBox 5"/>
          <p:cNvSpPr txBox="1"/>
          <p:nvPr/>
        </p:nvSpPr>
        <p:spPr>
          <a:xfrm>
            <a:off x="3124200" y="5638800"/>
            <a:ext cx="3200400" cy="369332"/>
          </a:xfrm>
          <a:prstGeom prst="rect">
            <a:avLst/>
          </a:prstGeom>
          <a:noFill/>
        </p:spPr>
        <p:txBody>
          <a:bodyPr wrap="square" rtlCol="0">
            <a:spAutoFit/>
          </a:bodyPr>
          <a:lstStyle/>
          <a:p>
            <a:pPr algn="ctr"/>
            <a:r>
              <a:rPr lang="en-US" dirty="0" smtClean="0">
                <a:latin typeface="Times New Roman"/>
                <a:cs typeface="Times New Roman"/>
              </a:rPr>
              <a:t>Spirit-Meaning</a:t>
            </a:r>
            <a:endParaRPr lang="en-US" dirty="0">
              <a:latin typeface="Times New Roman"/>
              <a:cs typeface="Times New Roman"/>
            </a:endParaRPr>
          </a:p>
        </p:txBody>
      </p:sp>
      <p:sp>
        <p:nvSpPr>
          <p:cNvPr id="11" name="Oval 10"/>
          <p:cNvSpPr/>
          <p:nvPr/>
        </p:nvSpPr>
        <p:spPr bwMode="auto">
          <a:xfrm>
            <a:off x="1638300" y="304800"/>
            <a:ext cx="6019800" cy="6248400"/>
          </a:xfrm>
          <a:prstGeom prst="ellipse">
            <a:avLst/>
          </a:prstGeom>
          <a:solidFill>
            <a:schemeClr val="accent1">
              <a:alpha val="13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kzidenz-Grotesk BQ Light" pitchFamily="1" charset="0"/>
            </a:endParaRPr>
          </a:p>
        </p:txBody>
      </p:sp>
    </p:spTree>
    <p:extLst>
      <p:ext uri="{BB962C8B-B14F-4D97-AF65-F5344CB8AC3E}">
        <p14:creationId xmlns:p14="http://schemas.microsoft.com/office/powerpoint/2010/main" val="27239079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9" grpId="0"/>
      <p:bldP spid="6" grpId="0"/>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67379" y="317457"/>
            <a:ext cx="6740986" cy="5620852"/>
          </a:xfrm>
          <a:prstGeom prst="rect">
            <a:avLst/>
          </a:prstGeom>
        </p:spPr>
      </p:pic>
      <p:pic>
        <p:nvPicPr>
          <p:cNvPr id="5" name="Picture 4"/>
          <p:cNvPicPr>
            <a:picLocks noChangeAspect="1"/>
          </p:cNvPicPr>
          <p:nvPr/>
        </p:nvPicPr>
        <p:blipFill>
          <a:blip r:embed="rId3"/>
          <a:stretch>
            <a:fillRect/>
          </a:stretch>
        </p:blipFill>
        <p:spPr>
          <a:xfrm>
            <a:off x="1943100" y="6188228"/>
            <a:ext cx="5257800" cy="457200"/>
          </a:xfrm>
          <a:prstGeom prst="rect">
            <a:avLst/>
          </a:prstGeom>
        </p:spPr>
      </p:pic>
    </p:spTree>
    <p:extLst>
      <p:ext uri="{BB962C8B-B14F-4D97-AF65-F5344CB8AC3E}">
        <p14:creationId xmlns:p14="http://schemas.microsoft.com/office/powerpoint/2010/main" val="2785473898"/>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2982" y="4817874"/>
            <a:ext cx="5359874" cy="584776"/>
          </a:xfrm>
          <a:prstGeom prst="rect">
            <a:avLst/>
          </a:prstGeom>
          <a:noFill/>
        </p:spPr>
        <p:txBody>
          <a:bodyPr wrap="square" rtlCol="0">
            <a:spAutoFit/>
          </a:bodyPr>
          <a:lstStyle/>
          <a:p>
            <a:pPr algn="ctr"/>
            <a:r>
              <a:rPr lang="en-US" sz="3200" b="1" dirty="0" smtClean="0">
                <a:solidFill>
                  <a:srgbClr val="800000"/>
                </a:solidFill>
              </a:rPr>
              <a:t>Insulin Resistance</a:t>
            </a:r>
            <a:endParaRPr lang="en-US" sz="3200" b="1" dirty="0">
              <a:solidFill>
                <a:srgbClr val="800000"/>
              </a:solidFill>
            </a:endParaRPr>
          </a:p>
        </p:txBody>
      </p:sp>
      <p:pic>
        <p:nvPicPr>
          <p:cNvPr id="3" name="Picture 2" descr="Screen-shot-2012-08-31-at-7.00.57-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4173" y="1276821"/>
            <a:ext cx="6062540" cy="3320315"/>
          </a:xfrm>
          <a:prstGeom prst="rect">
            <a:avLst/>
          </a:prstGeom>
        </p:spPr>
      </p:pic>
    </p:spTree>
    <p:extLst>
      <p:ext uri="{BB962C8B-B14F-4D97-AF65-F5344CB8AC3E}">
        <p14:creationId xmlns:p14="http://schemas.microsoft.com/office/powerpoint/2010/main" val="143396047"/>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tiff"/>
          <p:cNvPicPr>
            <a:picLocks noChangeAspect="1"/>
          </p:cNvPicPr>
          <p:nvPr/>
        </p:nvPicPr>
        <p:blipFill>
          <a:blip r:embed="rId2"/>
          <a:stretch>
            <a:fillRect/>
          </a:stretch>
        </p:blipFill>
        <p:spPr>
          <a:xfrm>
            <a:off x="166044" y="523591"/>
            <a:ext cx="8763000" cy="5334000"/>
          </a:xfrm>
          <a:prstGeom prst="rect">
            <a:avLst/>
          </a:prstGeom>
        </p:spPr>
      </p:pic>
      <p:sp>
        <p:nvSpPr>
          <p:cNvPr id="3" name="TextBox 2"/>
          <p:cNvSpPr txBox="1"/>
          <p:nvPr/>
        </p:nvSpPr>
        <p:spPr>
          <a:xfrm>
            <a:off x="166044" y="3365224"/>
            <a:ext cx="8763000" cy="2246769"/>
          </a:xfrm>
          <a:prstGeom prst="rect">
            <a:avLst/>
          </a:prstGeom>
          <a:solidFill>
            <a:srgbClr val="CCFFCC"/>
          </a:solidFill>
        </p:spPr>
        <p:txBody>
          <a:bodyPr wrap="square" rtlCol="0">
            <a:spAutoFit/>
          </a:bodyPr>
          <a:lstStyle/>
          <a:p>
            <a:pPr algn="ctr"/>
            <a:r>
              <a:rPr lang="en-US" sz="2800" b="1" dirty="0" smtClean="0">
                <a:solidFill>
                  <a:srgbClr val="800000"/>
                </a:solidFill>
              </a:rPr>
              <a:t> </a:t>
            </a:r>
            <a:r>
              <a:rPr lang="en-US" sz="2800" b="1" dirty="0" smtClean="0">
                <a:solidFill>
                  <a:srgbClr val="800000"/>
                </a:solidFill>
                <a:latin typeface="Times New Roman"/>
                <a:cs typeface="Times New Roman"/>
              </a:rPr>
              <a:t>CONCLUSIONS: This comprehensive prospective analysis suggests women with higher circulating levels of α-carotene, β-carotene, </a:t>
            </a:r>
            <a:r>
              <a:rPr lang="en-US" sz="2800" b="1" dirty="0" err="1" smtClean="0">
                <a:solidFill>
                  <a:srgbClr val="800000"/>
                </a:solidFill>
                <a:latin typeface="Times New Roman"/>
                <a:cs typeface="Times New Roman"/>
              </a:rPr>
              <a:t>lutein+zeaxanthin</a:t>
            </a:r>
            <a:r>
              <a:rPr lang="en-US" sz="2800" b="1" dirty="0" smtClean="0">
                <a:solidFill>
                  <a:srgbClr val="800000"/>
                </a:solidFill>
                <a:latin typeface="Times New Roman"/>
                <a:cs typeface="Times New Roman"/>
              </a:rPr>
              <a:t>, lycopene, and total carotenoids may be at reduced risk of breast cancer.</a:t>
            </a:r>
          </a:p>
        </p:txBody>
      </p:sp>
    </p:spTree>
    <p:extLst>
      <p:ext uri="{BB962C8B-B14F-4D97-AF65-F5344CB8AC3E}">
        <p14:creationId xmlns:p14="http://schemas.microsoft.com/office/powerpoint/2010/main" val="10700491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onc-03-00175-g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720" y="252077"/>
            <a:ext cx="7583560" cy="5461738"/>
          </a:xfrm>
          <a:prstGeom prst="rect">
            <a:avLst/>
          </a:prstGeom>
        </p:spPr>
      </p:pic>
    </p:spTree>
    <p:extLst>
      <p:ext uri="{BB962C8B-B14F-4D97-AF65-F5344CB8AC3E}">
        <p14:creationId xmlns:p14="http://schemas.microsoft.com/office/powerpoint/2010/main" val="3962106819"/>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itamind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8617" y="108857"/>
            <a:ext cx="2009764" cy="1341423"/>
          </a:xfrm>
          <a:prstGeom prst="rect">
            <a:avLst/>
          </a:prstGeom>
        </p:spPr>
      </p:pic>
      <p:sp>
        <p:nvSpPr>
          <p:cNvPr id="3" name="TextBox 2"/>
          <p:cNvSpPr txBox="1"/>
          <p:nvPr/>
        </p:nvSpPr>
        <p:spPr>
          <a:xfrm>
            <a:off x="89507" y="1750385"/>
            <a:ext cx="8848874" cy="4801315"/>
          </a:xfrm>
          <a:prstGeom prst="rect">
            <a:avLst/>
          </a:prstGeom>
          <a:noFill/>
        </p:spPr>
        <p:txBody>
          <a:bodyPr wrap="square" rtlCol="0">
            <a:spAutoFit/>
          </a:bodyPr>
          <a:lstStyle/>
          <a:p>
            <a:pPr marL="285750" indent="-285750">
              <a:buFont typeface="Arial"/>
              <a:buChar char="•"/>
            </a:pPr>
            <a:r>
              <a:rPr lang="en-US" dirty="0" err="1" smtClean="0"/>
              <a:t>Boscoe</a:t>
            </a:r>
            <a:r>
              <a:rPr lang="en-US" dirty="0" smtClean="0"/>
              <a:t> </a:t>
            </a:r>
            <a:r>
              <a:rPr lang="en-US" dirty="0"/>
              <a:t>FP, </a:t>
            </a:r>
            <a:r>
              <a:rPr lang="en-US" dirty="0" err="1"/>
              <a:t>Schymura</a:t>
            </a:r>
            <a:r>
              <a:rPr lang="en-US" dirty="0"/>
              <a:t> MJ. Solar ultraviolet-B exposure and cancer incidence and mortality in the United States, 1993–2002. BMC Cancer 2006;6: 264. </a:t>
            </a:r>
          </a:p>
          <a:p>
            <a:pPr marL="285750" indent="-285750">
              <a:buFont typeface="Arial"/>
              <a:buChar char="•"/>
            </a:pPr>
            <a:endParaRPr lang="en-US" dirty="0" smtClean="0"/>
          </a:p>
          <a:p>
            <a:pPr marL="285750" indent="-285750">
              <a:buFont typeface="Arial"/>
              <a:buChar char="•"/>
            </a:pPr>
            <a:r>
              <a:rPr lang="en-US" dirty="0" smtClean="0"/>
              <a:t>National </a:t>
            </a:r>
            <a:r>
              <a:rPr lang="en-US" dirty="0"/>
              <a:t>Health and Nutrition Examination Survey. Cancer </a:t>
            </a:r>
            <a:r>
              <a:rPr lang="en-US" dirty="0" err="1"/>
              <a:t>Epidemiol</a:t>
            </a:r>
            <a:r>
              <a:rPr lang="en-US" dirty="0"/>
              <a:t> Biomarkers Prev 1999;8:399 – 406. </a:t>
            </a:r>
            <a:endParaRPr lang="en-US" dirty="0" smtClean="0"/>
          </a:p>
          <a:p>
            <a:pPr marL="285750" indent="-285750">
              <a:buFont typeface="Arial"/>
              <a:buChar char="•"/>
            </a:pPr>
            <a:r>
              <a:rPr lang="en-US" dirty="0"/>
              <a:t>Goodwin PJ, Ennis M, Pritchard KI et al. Prognostic effects of 25-hydroxyvitamin D levels in early breast cancer. J Clin </a:t>
            </a:r>
            <a:r>
              <a:rPr lang="en-US" dirty="0" err="1"/>
              <a:t>Oncol</a:t>
            </a:r>
            <a:r>
              <a:rPr lang="en-US" dirty="0"/>
              <a:t> 2009;27:3757– 3763. </a:t>
            </a:r>
            <a:endParaRPr lang="en-US" dirty="0" smtClean="0"/>
          </a:p>
          <a:p>
            <a:pPr marL="285750" indent="-285750">
              <a:buFont typeface="Arial"/>
              <a:buChar char="•"/>
            </a:pPr>
            <a:r>
              <a:rPr lang="en-US" dirty="0"/>
              <a:t>Kim Y, Je Y. Vitamin D intake, blood 25(OH)D levels, and breast cancer risk or mortality: a meta-analysis. Br J Cancer. 2014 May 27;110(11):2772-84. </a:t>
            </a:r>
            <a:r>
              <a:rPr lang="en-US" dirty="0" err="1"/>
              <a:t>doi</a:t>
            </a:r>
            <a:r>
              <a:rPr lang="en-US" dirty="0"/>
              <a:t>: 10.1038/bjc.2014.175. Epub 2014 Apr 8. </a:t>
            </a:r>
          </a:p>
          <a:p>
            <a:pPr marL="285750" indent="-285750">
              <a:buFont typeface="Arial"/>
              <a:buChar char="•"/>
            </a:pPr>
            <a:r>
              <a:rPr lang="en-US" dirty="0"/>
              <a:t>Lim ST, </a:t>
            </a:r>
            <a:r>
              <a:rPr lang="en-US" dirty="0" err="1"/>
              <a:t>Jeon</a:t>
            </a:r>
            <a:r>
              <a:rPr lang="en-US" dirty="0"/>
              <a:t> YW, </a:t>
            </a:r>
            <a:r>
              <a:rPr lang="en-US" dirty="0" err="1"/>
              <a:t>Suh</a:t>
            </a:r>
            <a:r>
              <a:rPr lang="en-US" dirty="0"/>
              <a:t> YJ. Association between alterations in the serum 25-hydroxyvitamin d status during follow-up and breast cancer patient prognosis. Asian Pac J Cancer Prev. 2015;16(6):2507-13. </a:t>
            </a:r>
          </a:p>
          <a:p>
            <a:pPr marL="285750" indent="-285750">
              <a:buFont typeface="Arial"/>
              <a:buChar char="•"/>
            </a:pPr>
            <a:endParaRPr lang="en-US" dirty="0"/>
          </a:p>
          <a:p>
            <a:pPr marL="285750" indent="-285750">
              <a:buFont typeface="Arial"/>
              <a:buChar char="•"/>
            </a:pPr>
            <a:endParaRPr lang="en-US" dirty="0" smtClean="0"/>
          </a:p>
          <a:p>
            <a:pPr marL="285750" indent="-285750">
              <a:buFont typeface="Arial"/>
              <a:buChar char="•"/>
            </a:pPr>
            <a:endParaRPr lang="en-US" dirty="0" smtClean="0"/>
          </a:p>
          <a:p>
            <a:r>
              <a:rPr lang="en-US" dirty="0" smtClean="0"/>
              <a:t>. </a:t>
            </a:r>
            <a:endParaRPr lang="en-US" dirty="0"/>
          </a:p>
        </p:txBody>
      </p:sp>
    </p:spTree>
    <p:extLst>
      <p:ext uri="{BB962C8B-B14F-4D97-AF65-F5344CB8AC3E}">
        <p14:creationId xmlns:p14="http://schemas.microsoft.com/office/powerpoint/2010/main" val="192766681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22300" y="0"/>
            <a:ext cx="7893363" cy="6858000"/>
          </a:xfrm>
          <a:prstGeom prst="rect">
            <a:avLst/>
          </a:prstGeom>
        </p:spPr>
      </p:pic>
      <p:sp>
        <p:nvSpPr>
          <p:cNvPr id="3" name="TextBox 2"/>
          <p:cNvSpPr txBox="1"/>
          <p:nvPr/>
        </p:nvSpPr>
        <p:spPr>
          <a:xfrm>
            <a:off x="622300" y="4089590"/>
            <a:ext cx="7893363" cy="1569660"/>
          </a:xfrm>
          <a:prstGeom prst="rect">
            <a:avLst/>
          </a:prstGeom>
          <a:solidFill>
            <a:srgbClr val="CCFFCC"/>
          </a:solidFill>
        </p:spPr>
        <p:txBody>
          <a:bodyPr wrap="square" rtlCol="0">
            <a:spAutoFit/>
          </a:bodyPr>
          <a:lstStyle/>
          <a:p>
            <a:pPr algn="ctr"/>
            <a:r>
              <a:rPr lang="en-US" sz="2400" b="1" i="1" dirty="0" smtClean="0">
                <a:solidFill>
                  <a:srgbClr val="800000"/>
                </a:solidFill>
              </a:rPr>
              <a:t>30 Prospective trials examining breast cancer incidence and mortality in relationship to 25 OH vitamin D status. Weak association with lower breast cancer risk and strong association with breast cancer survival. </a:t>
            </a:r>
            <a:endParaRPr lang="en-US" sz="2400" b="1" i="1" dirty="0">
              <a:solidFill>
                <a:srgbClr val="800000"/>
              </a:solidFill>
            </a:endParaRPr>
          </a:p>
        </p:txBody>
      </p:sp>
    </p:spTree>
    <p:extLst>
      <p:ext uri="{BB962C8B-B14F-4D97-AF65-F5344CB8AC3E}">
        <p14:creationId xmlns:p14="http://schemas.microsoft.com/office/powerpoint/2010/main" val="11148702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4" y="274638"/>
            <a:ext cx="8783856" cy="1143000"/>
          </a:xfrm>
        </p:spPr>
        <p:txBody>
          <a:bodyPr>
            <a:normAutofit/>
          </a:bodyPr>
          <a:lstStyle/>
          <a:p>
            <a:pPr algn="l"/>
            <a:r>
              <a:rPr lang="en-US" sz="3600" dirty="0" smtClean="0">
                <a:solidFill>
                  <a:srgbClr val="FF0000"/>
                </a:solidFill>
                <a:latin typeface="Times New Roman"/>
                <a:cs typeface="Times New Roman"/>
              </a:rPr>
              <a:t>      </a:t>
            </a:r>
            <a:r>
              <a:rPr lang="en-US" sz="3600" dirty="0" smtClean="0">
                <a:solidFill>
                  <a:srgbClr val="800000"/>
                </a:solidFill>
                <a:latin typeface="Times New Roman"/>
                <a:cs typeface="Times New Roman"/>
              </a:rPr>
              <a:t>Obesity and Cancer Risk Mechanisms</a:t>
            </a:r>
            <a:endParaRPr lang="en-US" sz="3600" dirty="0">
              <a:solidFill>
                <a:srgbClr val="800000"/>
              </a:solidFill>
              <a:latin typeface="Times New Roman"/>
              <a:cs typeface="Times New Roman"/>
            </a:endParaRPr>
          </a:p>
        </p:txBody>
      </p:sp>
      <p:sp>
        <p:nvSpPr>
          <p:cNvPr id="3" name="Content Placeholder 2"/>
          <p:cNvSpPr>
            <a:spLocks noGrp="1"/>
          </p:cNvSpPr>
          <p:nvPr>
            <p:ph idx="1"/>
          </p:nvPr>
        </p:nvSpPr>
        <p:spPr>
          <a:xfrm>
            <a:off x="457200" y="1417638"/>
            <a:ext cx="8229600" cy="3692147"/>
          </a:xfrm>
        </p:spPr>
        <p:txBody>
          <a:bodyPr>
            <a:normAutofit/>
          </a:bodyPr>
          <a:lstStyle/>
          <a:p>
            <a:pPr marL="457200" indent="-457200">
              <a:buFont typeface="Arial"/>
              <a:buChar char="•"/>
            </a:pPr>
            <a:r>
              <a:rPr lang="en-US" sz="2800" dirty="0" smtClean="0">
                <a:latin typeface="Times New Roman"/>
                <a:cs typeface="Times New Roman"/>
              </a:rPr>
              <a:t>Insulin resistance and </a:t>
            </a:r>
            <a:r>
              <a:rPr lang="en-US" sz="2800" dirty="0" err="1" smtClean="0">
                <a:latin typeface="Times New Roman"/>
                <a:cs typeface="Times New Roman"/>
              </a:rPr>
              <a:t>proinflammatory</a:t>
            </a:r>
            <a:r>
              <a:rPr lang="en-US" sz="2800" dirty="0" smtClean="0">
                <a:latin typeface="Times New Roman"/>
                <a:cs typeface="Times New Roman"/>
              </a:rPr>
              <a:t> mediators</a:t>
            </a:r>
          </a:p>
          <a:p>
            <a:pPr marL="457200" indent="-457200">
              <a:buFont typeface="Arial"/>
              <a:buChar char="•"/>
            </a:pPr>
            <a:r>
              <a:rPr lang="en-US" sz="2800" dirty="0" smtClean="0">
                <a:latin typeface="Times New Roman"/>
                <a:cs typeface="Times New Roman"/>
              </a:rPr>
              <a:t>Increased oxidative stress</a:t>
            </a:r>
          </a:p>
          <a:p>
            <a:pPr marL="457200" indent="-457200">
              <a:buFont typeface="Arial"/>
              <a:buChar char="•"/>
            </a:pPr>
            <a:r>
              <a:rPr lang="en-US" sz="2800" dirty="0" err="1" smtClean="0">
                <a:latin typeface="Times New Roman"/>
                <a:cs typeface="Times New Roman"/>
              </a:rPr>
              <a:t>Adipokine</a:t>
            </a:r>
            <a:r>
              <a:rPr lang="en-US" sz="2800" dirty="0" smtClean="0">
                <a:latin typeface="Times New Roman"/>
                <a:cs typeface="Times New Roman"/>
              </a:rPr>
              <a:t> </a:t>
            </a:r>
            <a:r>
              <a:rPr lang="en-US" sz="2800" dirty="0" err="1" smtClean="0">
                <a:latin typeface="Times New Roman"/>
                <a:cs typeface="Times New Roman"/>
              </a:rPr>
              <a:t>upregulation</a:t>
            </a:r>
            <a:r>
              <a:rPr lang="en-US" sz="2800" dirty="0" smtClean="0">
                <a:latin typeface="Times New Roman"/>
                <a:cs typeface="Times New Roman"/>
              </a:rPr>
              <a:t> e.g. inflammatory cytokines</a:t>
            </a:r>
          </a:p>
          <a:p>
            <a:pPr marL="457200" indent="-457200">
              <a:buFont typeface="Arial"/>
              <a:buChar char="•"/>
            </a:pPr>
            <a:r>
              <a:rPr lang="en-US" sz="2800" dirty="0" smtClean="0">
                <a:latin typeface="Times New Roman"/>
                <a:cs typeface="Times New Roman"/>
              </a:rPr>
              <a:t>Aromatase and estrogen</a:t>
            </a:r>
          </a:p>
          <a:p>
            <a:pPr marL="457200" indent="-457200">
              <a:buFont typeface="Arial"/>
              <a:buChar char="•"/>
            </a:pPr>
            <a:r>
              <a:rPr lang="en-US" sz="2800" dirty="0" smtClean="0">
                <a:latin typeface="Times New Roman"/>
                <a:cs typeface="Times New Roman"/>
              </a:rPr>
              <a:t>Alterations of apoptosis, cell proliferation, angiogenesis</a:t>
            </a:r>
          </a:p>
        </p:txBody>
      </p:sp>
      <p:sp>
        <p:nvSpPr>
          <p:cNvPr id="6" name="Rectangle 5"/>
          <p:cNvSpPr/>
          <p:nvPr/>
        </p:nvSpPr>
        <p:spPr>
          <a:xfrm>
            <a:off x="0" y="5362354"/>
            <a:ext cx="7147656" cy="1384995"/>
          </a:xfrm>
          <a:prstGeom prst="rect">
            <a:avLst/>
          </a:prstGeom>
          <a:solidFill>
            <a:schemeClr val="bg1"/>
          </a:solidFill>
        </p:spPr>
        <p:txBody>
          <a:bodyPr wrap="square">
            <a:spAutoFit/>
          </a:bodyPr>
          <a:lstStyle/>
          <a:p>
            <a:r>
              <a:rPr lang="en-US" sz="1400" dirty="0" err="1">
                <a:latin typeface="Times New Roman"/>
                <a:cs typeface="Times New Roman"/>
              </a:rPr>
              <a:t>Horm</a:t>
            </a:r>
            <a:r>
              <a:rPr lang="en-US" sz="1400" dirty="0">
                <a:latin typeface="Times New Roman"/>
                <a:cs typeface="Times New Roman"/>
              </a:rPr>
              <a:t> </a:t>
            </a:r>
            <a:r>
              <a:rPr lang="en-US" sz="1400" dirty="0" err="1">
                <a:latin typeface="Times New Roman"/>
                <a:cs typeface="Times New Roman"/>
              </a:rPr>
              <a:t>Mol</a:t>
            </a:r>
            <a:r>
              <a:rPr lang="en-US" sz="1400" dirty="0">
                <a:latin typeface="Times New Roman"/>
                <a:cs typeface="Times New Roman"/>
              </a:rPr>
              <a:t> Biol Clin </a:t>
            </a:r>
            <a:r>
              <a:rPr lang="en-US" sz="1400" dirty="0" err="1">
                <a:latin typeface="Times New Roman"/>
                <a:cs typeface="Times New Roman"/>
              </a:rPr>
              <a:t>Investig</a:t>
            </a:r>
            <a:r>
              <a:rPr lang="en-US" sz="1400" dirty="0">
                <a:latin typeface="Times New Roman"/>
                <a:cs typeface="Times New Roman"/>
              </a:rPr>
              <a:t>. 2015 Jan;21(1):57-74. </a:t>
            </a:r>
          </a:p>
          <a:p>
            <a:r>
              <a:rPr lang="en-US" sz="1400" dirty="0">
                <a:latin typeface="Times New Roman"/>
                <a:cs typeface="Times New Roman"/>
              </a:rPr>
              <a:t>Adipose tissue, obesity and </a:t>
            </a:r>
            <a:r>
              <a:rPr lang="en-US" sz="1400" dirty="0" err="1">
                <a:latin typeface="Times New Roman"/>
                <a:cs typeface="Times New Roman"/>
              </a:rPr>
              <a:t>adipokines</a:t>
            </a:r>
            <a:r>
              <a:rPr lang="en-US" sz="1400" dirty="0">
                <a:latin typeface="Times New Roman"/>
                <a:cs typeface="Times New Roman"/>
              </a:rPr>
              <a:t>: role in cancer promotion </a:t>
            </a:r>
            <a:endParaRPr lang="en-US" sz="1400" dirty="0" smtClean="0">
              <a:latin typeface="Times New Roman"/>
              <a:cs typeface="Times New Roman"/>
            </a:endParaRPr>
          </a:p>
          <a:p>
            <a:r>
              <a:rPr lang="en-US" sz="1400" dirty="0"/>
              <a:t>Physiol Rev. 2015 Jul;95(3):727-48. </a:t>
            </a:r>
          </a:p>
          <a:p>
            <a:r>
              <a:rPr lang="en-US" sz="1400" b="1" dirty="0"/>
              <a:t>Obesity and Diabetes: The Increased Risk of Cancer and Cancer-Related Mortality.</a:t>
            </a:r>
            <a:endParaRPr lang="en-US" sz="1400" dirty="0"/>
          </a:p>
          <a:p>
            <a:r>
              <a:rPr lang="en-US" sz="1400" dirty="0"/>
              <a:t>Gallagher EJ, </a:t>
            </a:r>
            <a:r>
              <a:rPr lang="en-US" sz="1400" dirty="0" err="1"/>
              <a:t>LeRoith</a:t>
            </a:r>
            <a:r>
              <a:rPr lang="en-US" sz="1400" dirty="0"/>
              <a:t> D Author information: Icahn School of Medicine at Mount Sinai, New York</a:t>
            </a:r>
          </a:p>
          <a:p>
            <a:endParaRPr lang="en-US" sz="1400" dirty="0">
              <a:latin typeface="Times New Roman"/>
              <a:cs typeface="Times New Roman"/>
            </a:endParaRPr>
          </a:p>
        </p:txBody>
      </p:sp>
      <p:sp>
        <p:nvSpPr>
          <p:cNvPr id="7" name="Rectangle 6"/>
          <p:cNvSpPr/>
          <p:nvPr/>
        </p:nvSpPr>
        <p:spPr>
          <a:xfrm>
            <a:off x="0" y="4623690"/>
            <a:ext cx="9088656" cy="738664"/>
          </a:xfrm>
          <a:prstGeom prst="rect">
            <a:avLst/>
          </a:prstGeom>
        </p:spPr>
        <p:txBody>
          <a:bodyPr wrap="square">
            <a:spAutoFit/>
          </a:bodyPr>
          <a:lstStyle/>
          <a:p>
            <a:endParaRPr lang="en-US" sz="1400" dirty="0" smtClean="0">
              <a:latin typeface="Times New Roman"/>
              <a:cs typeface="Times New Roman"/>
            </a:endParaRPr>
          </a:p>
          <a:p>
            <a:endParaRPr lang="en-US" sz="1400" dirty="0" smtClean="0">
              <a:latin typeface="Times New Roman"/>
              <a:cs typeface="Times New Roman"/>
            </a:endParaRPr>
          </a:p>
          <a:p>
            <a:r>
              <a:rPr lang="en-US" sz="1400" dirty="0" err="1" smtClean="0">
                <a:latin typeface="Times New Roman"/>
                <a:cs typeface="Times New Roman"/>
              </a:rPr>
              <a:t>Annu</a:t>
            </a:r>
            <a:r>
              <a:rPr lang="en-US" sz="1400" dirty="0" smtClean="0">
                <a:latin typeface="Times New Roman"/>
                <a:cs typeface="Times New Roman"/>
              </a:rPr>
              <a:t> </a:t>
            </a:r>
            <a:r>
              <a:rPr lang="en-US" sz="1400" dirty="0">
                <a:latin typeface="Times New Roman"/>
                <a:cs typeface="Times New Roman"/>
              </a:rPr>
              <a:t>Rev Med. 2015;66:297-309. Obesity and cancer: local and systemic mechanisms </a:t>
            </a:r>
          </a:p>
        </p:txBody>
      </p:sp>
    </p:spTree>
    <p:extLst>
      <p:ext uri="{BB962C8B-B14F-4D97-AF65-F5344CB8AC3E}">
        <p14:creationId xmlns:p14="http://schemas.microsoft.com/office/powerpoint/2010/main" val="208006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50373"/>
            <a:ext cx="9144000" cy="1754327"/>
          </a:xfrm>
          <a:prstGeom prst="rect">
            <a:avLst/>
          </a:prstGeom>
        </p:spPr>
        <p:txBody>
          <a:bodyPr wrap="square">
            <a:spAutoFit/>
          </a:bodyPr>
          <a:lstStyle/>
          <a:p>
            <a:r>
              <a:rPr lang="en-US" dirty="0"/>
              <a:t>Am J Clin Nutr. 2016 Jan;103(1):168-77. </a:t>
            </a:r>
            <a:r>
              <a:rPr lang="en-US" b="1" dirty="0"/>
              <a:t>Vegetable and fruit consumption and the risk of hormone receptor-defined breast cancer in the EPIC cohort. </a:t>
            </a:r>
            <a:r>
              <a:rPr lang="en-US" dirty="0" err="1"/>
              <a:t>Emaus</a:t>
            </a:r>
            <a:r>
              <a:rPr lang="en-US" dirty="0"/>
              <a:t> MJ, </a:t>
            </a:r>
            <a:r>
              <a:rPr lang="en-US" dirty="0" err="1"/>
              <a:t>Peeters</a:t>
            </a:r>
            <a:r>
              <a:rPr lang="en-US" dirty="0"/>
              <a:t> PH, Bakker MF, </a:t>
            </a:r>
            <a:r>
              <a:rPr lang="en-US" dirty="0" err="1"/>
              <a:t>Overvad</a:t>
            </a:r>
            <a:r>
              <a:rPr lang="en-US" dirty="0"/>
              <a:t> K </a:t>
            </a:r>
          </a:p>
          <a:p>
            <a:r>
              <a:rPr lang="en-US" dirty="0"/>
              <a:t>Author information: Julius Center for Health Sciences and Primary Care, University Medical Center </a:t>
            </a:r>
          </a:p>
          <a:p>
            <a:r>
              <a:rPr lang="en-US" dirty="0"/>
              <a:t>Utrecht, Utrecht, Netherlands </a:t>
            </a:r>
          </a:p>
        </p:txBody>
      </p:sp>
      <p:sp>
        <p:nvSpPr>
          <p:cNvPr id="5" name="Rectangle 4"/>
          <p:cNvSpPr/>
          <p:nvPr/>
        </p:nvSpPr>
        <p:spPr>
          <a:xfrm>
            <a:off x="280133" y="2305169"/>
            <a:ext cx="8478684" cy="2677656"/>
          </a:xfrm>
          <a:prstGeom prst="rect">
            <a:avLst/>
          </a:prstGeom>
          <a:solidFill>
            <a:srgbClr val="CCFFCC"/>
          </a:solidFill>
        </p:spPr>
        <p:txBody>
          <a:bodyPr wrap="square">
            <a:spAutoFit/>
          </a:bodyPr>
          <a:lstStyle/>
          <a:p>
            <a:pPr algn="ctr"/>
            <a:r>
              <a:rPr lang="en-US" sz="2400" b="1" dirty="0">
                <a:solidFill>
                  <a:srgbClr val="800000"/>
                </a:solidFill>
              </a:rPr>
              <a:t>RESULTS: After a median follow-up of 11.5 y (IQR: 10.1-12.3 y), 10,197 </a:t>
            </a:r>
            <a:r>
              <a:rPr lang="en-US" sz="2400" b="1" dirty="0" smtClean="0">
                <a:solidFill>
                  <a:srgbClr val="800000"/>
                </a:solidFill>
              </a:rPr>
              <a:t>incident invasive </a:t>
            </a:r>
            <a:r>
              <a:rPr lang="en-US" sz="2400" b="1" dirty="0">
                <a:solidFill>
                  <a:srgbClr val="800000"/>
                </a:solidFill>
              </a:rPr>
              <a:t>breast cancers were diagnosed [3479 estrogen and progesterone </a:t>
            </a:r>
            <a:r>
              <a:rPr lang="en-US" sz="2400" b="1" dirty="0" smtClean="0">
                <a:solidFill>
                  <a:srgbClr val="800000"/>
                </a:solidFill>
              </a:rPr>
              <a:t>receptor positive </a:t>
            </a:r>
            <a:r>
              <a:rPr lang="en-US" sz="2400" b="1" dirty="0">
                <a:solidFill>
                  <a:srgbClr val="800000"/>
                </a:solidFill>
              </a:rPr>
              <a:t>(ER+PR+); 1021 ER and PR negative (ER-PR-)]. Compared with the </a:t>
            </a:r>
            <a:r>
              <a:rPr lang="en-US" sz="2400" b="1" dirty="0" smtClean="0">
                <a:solidFill>
                  <a:srgbClr val="800000"/>
                </a:solidFill>
              </a:rPr>
              <a:t>lowest quintile</a:t>
            </a:r>
            <a:r>
              <a:rPr lang="en-US" sz="2400" b="1" dirty="0">
                <a:solidFill>
                  <a:srgbClr val="800000"/>
                </a:solidFill>
              </a:rPr>
              <a:t>, the highest quintile of vegetable intake was associated with a </a:t>
            </a:r>
            <a:r>
              <a:rPr lang="en-US" sz="2400" b="1" dirty="0" smtClean="0">
                <a:solidFill>
                  <a:srgbClr val="800000"/>
                </a:solidFill>
              </a:rPr>
              <a:t>lower risk </a:t>
            </a:r>
            <a:r>
              <a:rPr lang="en-US" sz="2400" b="1" dirty="0">
                <a:solidFill>
                  <a:srgbClr val="800000"/>
                </a:solidFill>
              </a:rPr>
              <a:t>of overall breast cancer (</a:t>
            </a:r>
            <a:r>
              <a:rPr lang="en-US" sz="2400" b="1" dirty="0" err="1">
                <a:solidFill>
                  <a:srgbClr val="800000"/>
                </a:solidFill>
              </a:rPr>
              <a:t>HRquintile</a:t>
            </a:r>
            <a:r>
              <a:rPr lang="en-US" sz="2400" b="1" dirty="0">
                <a:solidFill>
                  <a:srgbClr val="800000"/>
                </a:solidFill>
              </a:rPr>
              <a:t> 5-quintile 1: 0.87; 95% CI: </a:t>
            </a:r>
            <a:r>
              <a:rPr lang="en-US" sz="2400" b="1" dirty="0" smtClean="0">
                <a:solidFill>
                  <a:srgbClr val="800000"/>
                </a:solidFill>
              </a:rPr>
              <a:t>0.80,0.94</a:t>
            </a:r>
            <a:r>
              <a:rPr lang="en-US" sz="2400" b="1" dirty="0">
                <a:solidFill>
                  <a:srgbClr val="800000"/>
                </a:solidFill>
              </a:rPr>
              <a:t>) </a:t>
            </a:r>
          </a:p>
        </p:txBody>
      </p:sp>
    </p:spTree>
    <p:extLst>
      <p:ext uri="{BB962C8B-B14F-4D97-AF65-F5344CB8AC3E}">
        <p14:creationId xmlns:p14="http://schemas.microsoft.com/office/powerpoint/2010/main" val="23019927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400" y="1244600"/>
            <a:ext cx="9080500" cy="4356100"/>
          </a:xfrm>
          <a:prstGeom prst="rect">
            <a:avLst/>
          </a:prstGeom>
        </p:spPr>
      </p:pic>
    </p:spTree>
    <p:extLst>
      <p:ext uri="{BB962C8B-B14F-4D97-AF65-F5344CB8AC3E}">
        <p14:creationId xmlns:p14="http://schemas.microsoft.com/office/powerpoint/2010/main" val="9455793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8.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87605"/>
          </a:xfrm>
          <a:prstGeom prst="rect">
            <a:avLst/>
          </a:prstGeom>
        </p:spPr>
      </p:pic>
    </p:spTree>
    <p:extLst>
      <p:ext uri="{BB962C8B-B14F-4D97-AF65-F5344CB8AC3E}">
        <p14:creationId xmlns:p14="http://schemas.microsoft.com/office/powerpoint/2010/main" val="343453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 and c 10.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3400"/>
            <a:ext cx="9144000" cy="5101753"/>
          </a:xfrm>
          <a:prstGeom prst="rect">
            <a:avLst/>
          </a:prstGeom>
        </p:spPr>
      </p:pic>
      <p:sp>
        <p:nvSpPr>
          <p:cNvPr id="3" name="TextBox 2"/>
          <p:cNvSpPr txBox="1"/>
          <p:nvPr/>
        </p:nvSpPr>
        <p:spPr>
          <a:xfrm>
            <a:off x="560266" y="2128828"/>
            <a:ext cx="7955770" cy="1569660"/>
          </a:xfrm>
          <a:prstGeom prst="rect">
            <a:avLst/>
          </a:prstGeom>
          <a:solidFill>
            <a:srgbClr val="CCFFCC"/>
          </a:solidFill>
        </p:spPr>
        <p:txBody>
          <a:bodyPr wrap="square" rtlCol="0">
            <a:spAutoFit/>
          </a:bodyPr>
          <a:lstStyle/>
          <a:p>
            <a:pPr algn="ctr"/>
            <a:r>
              <a:rPr lang="en-US" sz="3200" b="1" dirty="0" smtClean="0">
                <a:solidFill>
                  <a:srgbClr val="800000"/>
                </a:solidFill>
              </a:rPr>
              <a:t>Up to 6% all cancers worldwide directly attributable to weight after correcting for other risk factors. In U.S&gt; 8.5-12.5% !</a:t>
            </a:r>
            <a:endParaRPr lang="en-US" sz="3200" b="1" dirty="0">
              <a:solidFill>
                <a:srgbClr val="800000"/>
              </a:solidFill>
            </a:endParaRPr>
          </a:p>
        </p:txBody>
      </p:sp>
    </p:spTree>
    <p:extLst>
      <p:ext uri="{BB962C8B-B14F-4D97-AF65-F5344CB8AC3E}">
        <p14:creationId xmlns:p14="http://schemas.microsoft.com/office/powerpoint/2010/main" val="999677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1744</TotalTime>
  <Words>3620</Words>
  <Application>Microsoft Macintosh PowerPoint</Application>
  <PresentationFormat>On-screen Show (4:3)</PresentationFormat>
  <Paragraphs>287</Paragraphs>
  <Slides>71</Slides>
  <Notes>9</Notes>
  <HiddenSlides>0</HiddenSlides>
  <MMClips>0</MMClips>
  <ScaleCrop>false</ScaleCrop>
  <HeadingPairs>
    <vt:vector size="4" baseType="variant">
      <vt:variant>
        <vt:lpstr>Theme</vt:lpstr>
      </vt:variant>
      <vt:variant>
        <vt:i4>1</vt:i4>
      </vt:variant>
      <vt:variant>
        <vt:lpstr>Slide Titles</vt:lpstr>
      </vt:variant>
      <vt:variant>
        <vt:i4>71</vt:i4>
      </vt:variant>
    </vt:vector>
  </HeadingPairs>
  <TitlesOfParts>
    <vt:vector size="72" baseType="lpstr">
      <vt:lpstr>Office Theme</vt:lpstr>
      <vt:lpstr>PowerPoint Presentation</vt:lpstr>
      <vt:lpstr>PowerPoint Presentation</vt:lpstr>
      <vt:lpstr>Learning objectives</vt:lpstr>
      <vt:lpstr>PowerPoint Presentation</vt:lpstr>
      <vt:lpstr>PowerPoint Presentation</vt:lpstr>
      <vt:lpstr>PowerPoint Presentation</vt:lpstr>
      <vt:lpstr>      Obesity and Cancer Risk Mechanisms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Time-restricted feeding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Alcohol and Breast Cancer</vt:lpstr>
      <vt:lpstr>PowerPoint Presentation</vt:lpstr>
      <vt:lpstr>PowerPoint Presentation</vt:lpstr>
      <vt:lpstr>Stress Management</vt:lpstr>
      <vt:lpstr>PowerPoint Presentation</vt:lpstr>
      <vt:lpstr>PowerPoint Presentation</vt:lpstr>
      <vt:lpstr>From a Lifestyle Medicine Perspective</vt:lpstr>
      <vt:lpstr>Summary: Lifestyle considerations</vt:lpstr>
      <vt:lpstr>Summary: Lifestyle considerations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Pettus</dc:creator>
  <cp:lastModifiedBy>Mark Pettus</cp:lastModifiedBy>
  <cp:revision>106</cp:revision>
  <dcterms:created xsi:type="dcterms:W3CDTF">2016-10-13T13:32:43Z</dcterms:created>
  <dcterms:modified xsi:type="dcterms:W3CDTF">2017-07-28T15:39:04Z</dcterms:modified>
</cp:coreProperties>
</file>